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82" r:id="rId2"/>
    <p:sldId id="472" r:id="rId3"/>
    <p:sldId id="471" r:id="rId4"/>
    <p:sldId id="487" r:id="rId5"/>
    <p:sldId id="483" r:id="rId6"/>
    <p:sldId id="484" r:id="rId7"/>
    <p:sldId id="473" r:id="rId8"/>
    <p:sldId id="485" r:id="rId9"/>
    <p:sldId id="475" r:id="rId10"/>
    <p:sldId id="486" r:id="rId11"/>
    <p:sldId id="470" r:id="rId12"/>
    <p:sldId id="480" r:id="rId13"/>
    <p:sldId id="481" r:id="rId14"/>
    <p:sldId id="482" r:id="rId15"/>
    <p:sldId id="368" r:id="rId16"/>
    <p:sldId id="478" r:id="rId17"/>
    <p:sldId id="4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2574" initials="O" lastIdx="1" clrIdx="0">
    <p:extLst>
      <p:ext uri="{19B8F6BF-5375-455C-9EA6-DF929625EA0E}">
        <p15:presenceInfo xmlns:p15="http://schemas.microsoft.com/office/powerpoint/2012/main" userId="Office2574"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24" autoAdjust="0"/>
    <p:restoredTop sz="94696"/>
  </p:normalViewPr>
  <p:slideViewPr>
    <p:cSldViewPr snapToGrid="0" snapToObjects="1">
      <p:cViewPr varScale="1">
        <p:scale>
          <a:sx n="67" d="100"/>
          <a:sy n="67" d="100"/>
        </p:scale>
        <p:origin x="522"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24-11-2021</a:t>
            </a:fld>
            <a:endParaRPr lang="en-US"/>
          </a:p>
        </p:txBody>
      </p:sp>
      <p:sp>
        <p:nvSpPr>
          <p:cNvPr id="4" name="Footer Placeholder 3">
            <a:extLst>
              <a:ext uri="{FF2B5EF4-FFF2-40B4-BE49-F238E27FC236}">
                <a16:creationId xmlns:a16="http://schemas.microsoft.com/office/drawing/2014/main" xmlns=""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24-11-2021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extLst>
      <p:ext uri="{BB962C8B-B14F-4D97-AF65-F5344CB8AC3E}">
        <p14:creationId xmlns:p14="http://schemas.microsoft.com/office/powerpoint/2010/main" val="984590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a:t>
            </a:fld>
            <a:endParaRPr lang="en-US"/>
          </a:p>
        </p:txBody>
      </p:sp>
    </p:spTree>
    <p:extLst>
      <p:ext uri="{BB962C8B-B14F-4D97-AF65-F5344CB8AC3E}">
        <p14:creationId xmlns:p14="http://schemas.microsoft.com/office/powerpoint/2010/main" val="164539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a:t>
            </a:fld>
            <a:endParaRPr lang="en-US"/>
          </a:p>
        </p:txBody>
      </p:sp>
    </p:spTree>
    <p:extLst>
      <p:ext uri="{BB962C8B-B14F-4D97-AF65-F5344CB8AC3E}">
        <p14:creationId xmlns:p14="http://schemas.microsoft.com/office/powerpoint/2010/main" val="3144862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a:t>
            </a:fld>
            <a:endParaRPr lang="en-US"/>
          </a:p>
        </p:txBody>
      </p:sp>
    </p:spTree>
    <p:extLst>
      <p:ext uri="{BB962C8B-B14F-4D97-AF65-F5344CB8AC3E}">
        <p14:creationId xmlns:p14="http://schemas.microsoft.com/office/powerpoint/2010/main" val="4287049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13</a:t>
            </a:fld>
            <a:endParaRPr lang="en-US"/>
          </a:p>
        </p:txBody>
      </p:sp>
    </p:spTree>
    <p:extLst>
      <p:ext uri="{BB962C8B-B14F-4D97-AF65-F5344CB8AC3E}">
        <p14:creationId xmlns:p14="http://schemas.microsoft.com/office/powerpoint/2010/main" val="4287049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14</a:t>
            </a:fld>
            <a:endParaRPr lang="en-US"/>
          </a:p>
        </p:txBody>
      </p:sp>
    </p:spTree>
    <p:extLst>
      <p:ext uri="{BB962C8B-B14F-4D97-AF65-F5344CB8AC3E}">
        <p14:creationId xmlns:p14="http://schemas.microsoft.com/office/powerpoint/2010/main" val="4287049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15</a:t>
            </a:fld>
            <a:endParaRPr lang="en-US"/>
          </a:p>
        </p:txBody>
      </p:sp>
    </p:spTree>
    <p:extLst>
      <p:ext uri="{BB962C8B-B14F-4D97-AF65-F5344CB8AC3E}">
        <p14:creationId xmlns:p14="http://schemas.microsoft.com/office/powerpoint/2010/main" val="2837262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16</a:t>
            </a:fld>
            <a:endParaRPr lang="en-US"/>
          </a:p>
        </p:txBody>
      </p:sp>
    </p:spTree>
    <p:extLst>
      <p:ext uri="{BB962C8B-B14F-4D97-AF65-F5344CB8AC3E}">
        <p14:creationId xmlns:p14="http://schemas.microsoft.com/office/powerpoint/2010/main" val="4129952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17</a:t>
            </a:fld>
            <a:endParaRPr lang="en-US"/>
          </a:p>
        </p:txBody>
      </p:sp>
    </p:spTree>
    <p:extLst>
      <p:ext uri="{BB962C8B-B14F-4D97-AF65-F5344CB8AC3E}">
        <p14:creationId xmlns:p14="http://schemas.microsoft.com/office/powerpoint/2010/main" val="2837262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2</a:t>
            </a:fld>
            <a:endParaRPr lang="en-US"/>
          </a:p>
        </p:txBody>
      </p:sp>
    </p:spTree>
    <p:extLst>
      <p:ext uri="{BB962C8B-B14F-4D97-AF65-F5344CB8AC3E}">
        <p14:creationId xmlns:p14="http://schemas.microsoft.com/office/powerpoint/2010/main" val="375813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3</a:t>
            </a:fld>
            <a:endParaRPr lang="en-US"/>
          </a:p>
        </p:txBody>
      </p:sp>
    </p:spTree>
    <p:extLst>
      <p:ext uri="{BB962C8B-B14F-4D97-AF65-F5344CB8AC3E}">
        <p14:creationId xmlns:p14="http://schemas.microsoft.com/office/powerpoint/2010/main" val="3305346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4</a:t>
            </a:fld>
            <a:endParaRPr lang="en-US"/>
          </a:p>
        </p:txBody>
      </p:sp>
    </p:spTree>
    <p:extLst>
      <p:ext uri="{BB962C8B-B14F-4D97-AF65-F5344CB8AC3E}">
        <p14:creationId xmlns:p14="http://schemas.microsoft.com/office/powerpoint/2010/main" val="242009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5</a:t>
            </a:fld>
            <a:endParaRPr lang="en-US"/>
          </a:p>
        </p:txBody>
      </p:sp>
    </p:spTree>
    <p:extLst>
      <p:ext uri="{BB962C8B-B14F-4D97-AF65-F5344CB8AC3E}">
        <p14:creationId xmlns:p14="http://schemas.microsoft.com/office/powerpoint/2010/main" val="1097340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6</a:t>
            </a:fld>
            <a:endParaRPr lang="en-US"/>
          </a:p>
        </p:txBody>
      </p:sp>
    </p:spTree>
    <p:extLst>
      <p:ext uri="{BB962C8B-B14F-4D97-AF65-F5344CB8AC3E}">
        <p14:creationId xmlns:p14="http://schemas.microsoft.com/office/powerpoint/2010/main" val="3679924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7</a:t>
            </a:fld>
            <a:endParaRPr lang="en-US"/>
          </a:p>
        </p:txBody>
      </p:sp>
    </p:spTree>
    <p:extLst>
      <p:ext uri="{BB962C8B-B14F-4D97-AF65-F5344CB8AC3E}">
        <p14:creationId xmlns:p14="http://schemas.microsoft.com/office/powerpoint/2010/main" val="2442376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8</a:t>
            </a:fld>
            <a:endParaRPr lang="en-US"/>
          </a:p>
        </p:txBody>
      </p:sp>
    </p:spTree>
    <p:extLst>
      <p:ext uri="{BB962C8B-B14F-4D97-AF65-F5344CB8AC3E}">
        <p14:creationId xmlns:p14="http://schemas.microsoft.com/office/powerpoint/2010/main" val="244237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24-11-2021</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a:t>
            </a:fld>
            <a:endParaRPr lang="en-US"/>
          </a:p>
        </p:txBody>
      </p:sp>
    </p:spTree>
    <p:extLst>
      <p:ext uri="{BB962C8B-B14F-4D97-AF65-F5344CB8AC3E}">
        <p14:creationId xmlns:p14="http://schemas.microsoft.com/office/powerpoint/2010/main" val="1645391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087DB8D-2085-BA4F-BAA0-77C9844548D8}"/>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5" name="Footer Placeholder 4">
            <a:extLst>
              <a:ext uri="{FF2B5EF4-FFF2-40B4-BE49-F238E27FC236}">
                <a16:creationId xmlns:a16="http://schemas.microsoft.com/office/drawing/2014/main" xmlns=""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6741D1B-40DA-2741-A4B3-7EAAD6A42A09}"/>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5" name="Footer Placeholder 4">
            <a:extLst>
              <a:ext uri="{FF2B5EF4-FFF2-40B4-BE49-F238E27FC236}">
                <a16:creationId xmlns:a16="http://schemas.microsoft.com/office/drawing/2014/main" xmlns=""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78A832E-7C18-E844-AD16-385329DD3693}"/>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5" name="Footer Placeholder 4">
            <a:extLst>
              <a:ext uri="{FF2B5EF4-FFF2-40B4-BE49-F238E27FC236}">
                <a16:creationId xmlns:a16="http://schemas.microsoft.com/office/drawing/2014/main" xmlns=""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68481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071A5E5-6204-D748-9A98-B9C434AF00B0}"/>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5" name="Footer Placeholder 4">
            <a:extLst>
              <a:ext uri="{FF2B5EF4-FFF2-40B4-BE49-F238E27FC236}">
                <a16:creationId xmlns:a16="http://schemas.microsoft.com/office/drawing/2014/main" xmlns=""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317132D-85B2-7949-AF1E-F8BE8D429DA4}"/>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5" name="Footer Placeholder 4">
            <a:extLst>
              <a:ext uri="{FF2B5EF4-FFF2-40B4-BE49-F238E27FC236}">
                <a16:creationId xmlns:a16="http://schemas.microsoft.com/office/drawing/2014/main" xmlns=""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BBD3D62-50EC-C044-98A5-8700F758EE6D}"/>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6" name="Footer Placeholder 5">
            <a:extLst>
              <a:ext uri="{FF2B5EF4-FFF2-40B4-BE49-F238E27FC236}">
                <a16:creationId xmlns:a16="http://schemas.microsoft.com/office/drawing/2014/main" xmlns=""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3AB73E8-AA99-9D44-B73A-36DAB298DB66}"/>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8" name="Footer Placeholder 7">
            <a:extLst>
              <a:ext uri="{FF2B5EF4-FFF2-40B4-BE49-F238E27FC236}">
                <a16:creationId xmlns:a16="http://schemas.microsoft.com/office/drawing/2014/main" xmlns=""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05F44714-C02E-224F-9D69-9FD099B1B610}"/>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4" name="Footer Placeholder 3">
            <a:extLst>
              <a:ext uri="{FF2B5EF4-FFF2-40B4-BE49-F238E27FC236}">
                <a16:creationId xmlns:a16="http://schemas.microsoft.com/office/drawing/2014/main" xmlns=""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AB9069D-ACC1-2846-BB69-0C25ABE4128B}"/>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3" name="Footer Placeholder 2">
            <a:extLst>
              <a:ext uri="{FF2B5EF4-FFF2-40B4-BE49-F238E27FC236}">
                <a16:creationId xmlns:a16="http://schemas.microsoft.com/office/drawing/2014/main" xmlns=""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FC69DD6-BF4D-1F43-9CC6-5D52D2316455}"/>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6" name="Footer Placeholder 5">
            <a:extLst>
              <a:ext uri="{FF2B5EF4-FFF2-40B4-BE49-F238E27FC236}">
                <a16:creationId xmlns:a16="http://schemas.microsoft.com/office/drawing/2014/main" xmlns=""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A43809F0-5FCF-8B4E-A9EF-F54690804129}"/>
              </a:ext>
            </a:extLst>
          </p:cNvPr>
          <p:cNvSpPr>
            <a:spLocks noGrp="1"/>
          </p:cNvSpPr>
          <p:nvPr>
            <p:ph type="dt" sz="half" idx="10"/>
          </p:nvPr>
        </p:nvSpPr>
        <p:spPr/>
        <p:txBody>
          <a:bodyPr/>
          <a:lstStyle/>
          <a:p>
            <a:fld id="{96F860D4-43D9-1743-83F5-C61DF5B0AAFC}" type="datetimeFigureOut">
              <a:rPr lang="en-US" smtClean="0"/>
              <a:pPr/>
              <a:t>11/24/2021</a:t>
            </a:fld>
            <a:endParaRPr lang="en-US"/>
          </a:p>
        </p:txBody>
      </p:sp>
      <p:sp>
        <p:nvSpPr>
          <p:cNvPr id="6" name="Footer Placeholder 5">
            <a:extLst>
              <a:ext uri="{FF2B5EF4-FFF2-40B4-BE49-F238E27FC236}">
                <a16:creationId xmlns:a16="http://schemas.microsoft.com/office/drawing/2014/main" xmlns=""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860D4-43D9-1743-83F5-C61DF5B0AAFC}" type="datetimeFigureOut">
              <a:rPr lang="en-US" smtClean="0"/>
              <a:pPr/>
              <a:t>11/24/2021</a:t>
            </a:fld>
            <a:endParaRPr lang="en-US"/>
          </a:p>
        </p:txBody>
      </p:sp>
      <p:sp>
        <p:nvSpPr>
          <p:cNvPr id="5" name="Footer Placeholder 4">
            <a:extLst>
              <a:ext uri="{FF2B5EF4-FFF2-40B4-BE49-F238E27FC236}">
                <a16:creationId xmlns:a16="http://schemas.microsoft.com/office/drawing/2014/main" xmlns=""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0.xml"/><Relationship Id="rId7"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1.xml"/><Relationship Id="rId7" Type="http://schemas.openxmlformats.org/officeDocument/2006/relationships/image" Target="../media/image27.wmf"/><Relationship Id="rId12"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7.bin"/><Relationship Id="rId11" Type="http://schemas.openxmlformats.org/officeDocument/2006/relationships/image" Target="../media/image29.wmf"/><Relationship Id="rId5" Type="http://schemas.openxmlformats.org/officeDocument/2006/relationships/image" Target="../media/image2.png"/><Relationship Id="rId10" Type="http://schemas.openxmlformats.org/officeDocument/2006/relationships/oleObject" Target="../embeddings/oleObject19.bin"/><Relationship Id="rId4" Type="http://schemas.openxmlformats.org/officeDocument/2006/relationships/image" Target="../media/image1.png"/><Relationship Id="rId9" Type="http://schemas.openxmlformats.org/officeDocument/2006/relationships/image" Target="../media/image28.wm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1.wmf"/><Relationship Id="rId5" Type="http://schemas.openxmlformats.org/officeDocument/2006/relationships/oleObject" Target="../embeddings/oleObject20.bin"/><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2.png"/><Relationship Id="rId12" Type="http://schemas.openxmlformats.org/officeDocument/2006/relationships/hyperlink" Target="http://en.wikipedia.org/wiki/Periodic_function" TargetMode="Externa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hyperlink" Target="http://en.wikipedia.org/wiki/Bloch_wave" TargetMode="External"/><Relationship Id="rId5" Type="http://schemas.openxmlformats.org/officeDocument/2006/relationships/oleObject" Target="../embeddings/oleObject1.bin"/><Relationship Id="rId10" Type="http://schemas.openxmlformats.org/officeDocument/2006/relationships/hyperlink" Target="http://en.wikipedia.org/wiki/Schr%C3%B6dinger_equation" TargetMode="External"/><Relationship Id="rId4" Type="http://schemas.openxmlformats.org/officeDocument/2006/relationships/image" Target="../media/image6.png"/><Relationship Id="rId9" Type="http://schemas.openxmlformats.org/officeDocument/2006/relationships/image" Target="../media/image5.wmf"/><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notesSlide" Target="../notesSlides/notesSlide7.xml"/><Relationship Id="rId7" Type="http://schemas.openxmlformats.org/officeDocument/2006/relationships/oleObject" Target="../embeddings/oleObject3.bin"/><Relationship Id="rId12" Type="http://schemas.openxmlformats.org/officeDocument/2006/relationships/image" Target="../media/image12.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3.png"/><Relationship Id="rId11" Type="http://schemas.openxmlformats.org/officeDocument/2006/relationships/oleObject" Target="../embeddings/oleObject5.bin"/><Relationship Id="rId5" Type="http://schemas.openxmlformats.org/officeDocument/2006/relationships/image" Target="../media/image2.png"/><Relationship Id="rId10" Type="http://schemas.openxmlformats.org/officeDocument/2006/relationships/image" Target="../media/image11.wmf"/><Relationship Id="rId4" Type="http://schemas.openxmlformats.org/officeDocument/2006/relationships/image" Target="../media/image1.png"/><Relationship Id="rId9"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9.bin"/><Relationship Id="rId18" Type="http://schemas.openxmlformats.org/officeDocument/2006/relationships/image" Target="../media/image19.wmf"/><Relationship Id="rId3" Type="http://schemas.openxmlformats.org/officeDocument/2006/relationships/notesSlide" Target="../notesSlides/notesSlide8.xml"/><Relationship Id="rId7" Type="http://schemas.openxmlformats.org/officeDocument/2006/relationships/oleObject" Target="../embeddings/oleObject6.bin"/><Relationship Id="rId12" Type="http://schemas.openxmlformats.org/officeDocument/2006/relationships/image" Target="../media/image16.wmf"/><Relationship Id="rId17" Type="http://schemas.openxmlformats.org/officeDocument/2006/relationships/oleObject" Target="../embeddings/oleObject11.bin"/><Relationship Id="rId2" Type="http://schemas.openxmlformats.org/officeDocument/2006/relationships/slideLayout" Target="../slideLayouts/slideLayout1.xml"/><Relationship Id="rId16" Type="http://schemas.openxmlformats.org/officeDocument/2006/relationships/image" Target="../media/image18.wmf"/><Relationship Id="rId1" Type="http://schemas.openxmlformats.org/officeDocument/2006/relationships/vmlDrawing" Target="../drawings/vmlDrawing3.vml"/><Relationship Id="rId6" Type="http://schemas.openxmlformats.org/officeDocument/2006/relationships/image" Target="../media/image8.png"/><Relationship Id="rId11" Type="http://schemas.openxmlformats.org/officeDocument/2006/relationships/oleObject" Target="../embeddings/oleObject8.bin"/><Relationship Id="rId5" Type="http://schemas.openxmlformats.org/officeDocument/2006/relationships/image" Target="../media/image2.png"/><Relationship Id="rId15" Type="http://schemas.openxmlformats.org/officeDocument/2006/relationships/oleObject" Target="../embeddings/oleObject10.bin"/><Relationship Id="rId10" Type="http://schemas.openxmlformats.org/officeDocument/2006/relationships/image" Target="../media/image15.wmf"/><Relationship Id="rId4" Type="http://schemas.openxmlformats.org/officeDocument/2006/relationships/image" Target="../media/image1.png"/><Relationship Id="rId9" Type="http://schemas.openxmlformats.org/officeDocument/2006/relationships/oleObject" Target="../embeddings/oleObject7.bin"/><Relationship Id="rId14" Type="http://schemas.openxmlformats.org/officeDocument/2006/relationships/image" Target="../media/image17.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oleObject" Target="../embeddings/oleObject15.bin"/><Relationship Id="rId3" Type="http://schemas.openxmlformats.org/officeDocument/2006/relationships/notesSlide" Target="../notesSlides/notesSlide9.xml"/><Relationship Id="rId7" Type="http://schemas.openxmlformats.org/officeDocument/2006/relationships/image" Target="../media/image20.wmf"/><Relationship Id="rId12" Type="http://schemas.openxmlformats.org/officeDocument/2006/relationships/image" Target="../media/image22.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2.bin"/><Relationship Id="rId11" Type="http://schemas.openxmlformats.org/officeDocument/2006/relationships/oleObject" Target="../embeddings/oleObject14.bin"/><Relationship Id="rId5" Type="http://schemas.openxmlformats.org/officeDocument/2006/relationships/image" Target="../media/image2.png"/><Relationship Id="rId10" Type="http://schemas.openxmlformats.org/officeDocument/2006/relationships/image" Target="../media/image24.png"/><Relationship Id="rId4" Type="http://schemas.openxmlformats.org/officeDocument/2006/relationships/image" Target="../media/image1.png"/><Relationship Id="rId9" Type="http://schemas.openxmlformats.org/officeDocument/2006/relationships/image" Target="../media/image21.wmf"/><Relationship Id="rId14" Type="http://schemas.openxmlformats.org/officeDocument/2006/relationships/image" Target="../media/image23.w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BBS01T1002		   Course Name: Semiconductor Physics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a:t>
            </a:r>
            <a:r>
              <a:rPr kumimoji="0" lang="en-IN" altLang="zh-CN" b="1" i="0" u="none" strike="noStrike" kern="1200" cap="none" spc="0" normalizeH="0" baseline="0" noProof="0" dirty="0" err="1">
                <a:ln>
                  <a:noFill/>
                </a:ln>
                <a:solidFill>
                  <a:schemeClr val="bg1"/>
                </a:solidFill>
                <a:effectLst/>
                <a:uLnTx/>
                <a:uFillTx/>
                <a:latin typeface="Tinos"/>
                <a:ea typeface="+mj-ea"/>
                <a:cs typeface="+mj-cs"/>
              </a:rPr>
              <a:t>Dr.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IN" altLang="zh-CN" b="1" dirty="0" smtClean="0">
                <a:solidFill>
                  <a:schemeClr val="bg1"/>
                </a:solidFill>
                <a:latin typeface="Tinos"/>
                <a:ea typeface="+mj-ea"/>
                <a:cs typeface="+mj-cs"/>
              </a:rPr>
              <a:t>Aakash </a:t>
            </a:r>
            <a:r>
              <a:rPr lang="en-IN" altLang="zh-CN" b="1" dirty="0" err="1" smtClean="0">
                <a:solidFill>
                  <a:schemeClr val="bg1"/>
                </a:solidFill>
                <a:latin typeface="Tinos"/>
                <a:ea typeface="+mj-ea"/>
                <a:cs typeface="+mj-cs"/>
              </a:rPr>
              <a:t>Mathur</a:t>
            </a:r>
            <a:r>
              <a:rPr lang="en-IN" altLang="zh-CN" b="1" dirty="0" smtClean="0">
                <a:solidFill>
                  <a:schemeClr val="bg1"/>
                </a:solidFill>
                <a:latin typeface="Tinos"/>
                <a:ea typeface="+mj-ea"/>
                <a:cs typeface="+mj-cs"/>
              </a:rPr>
              <a:t>                         </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xmlns="" id="{76ECCD46-935E-4F03-B432-451AF4FE5D6B}"/>
              </a:ext>
            </a:extLst>
          </p:cNvPr>
          <p:cNvSpPr/>
          <p:nvPr/>
        </p:nvSpPr>
        <p:spPr>
          <a:xfrm>
            <a:off x="1968708" y="2488789"/>
            <a:ext cx="8944707" cy="7694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lvl="1"/>
            <a:r>
              <a:rPr lang="en-US" altLang="zh-CN" sz="4400" b="1" dirty="0">
                <a:solidFill>
                  <a:srgbClr val="0070C0"/>
                </a:solidFill>
                <a:latin typeface="Tinos"/>
              </a:rPr>
              <a:t> Energy Bands in solids</a:t>
            </a:r>
            <a:endParaRPr lang="en-IN" altLang="zh-CN" sz="4400" b="1" dirty="0">
              <a:solidFill>
                <a:srgbClr val="0070C0"/>
              </a:solidFill>
              <a:latin typeface="Tinos"/>
            </a:endParaRPr>
          </a:p>
        </p:txBody>
      </p:sp>
      <p:pic>
        <p:nvPicPr>
          <p:cNvPr id="3" name="Picture 2">
            <a:extLst>
              <a:ext uri="{FF2B5EF4-FFF2-40B4-BE49-F238E27FC236}">
                <a16:creationId xmlns:a16="http://schemas.microsoft.com/office/drawing/2014/main" xmlns="" id="{F22C1EFB-A1C6-40A3-9133-6C69AC690BDE}"/>
              </a:ext>
            </a:extLst>
          </p:cNvPr>
          <p:cNvPicPr>
            <a:picLocks noChangeAspect="1"/>
          </p:cNvPicPr>
          <p:nvPr/>
        </p:nvPicPr>
        <p:blipFill>
          <a:blip r:embed="rId4"/>
          <a:stretch>
            <a:fillRect/>
          </a:stretch>
        </p:blipFill>
        <p:spPr>
          <a:xfrm>
            <a:off x="0" y="-50251"/>
            <a:ext cx="1504949" cy="1023587"/>
          </a:xfrm>
          <a:prstGeom prst="rect">
            <a:avLst/>
          </a:prstGeom>
        </p:spPr>
      </p:pic>
    </p:spTree>
  </p:cSld>
  <p:clrMapOvr>
    <a:masterClrMapping/>
  </p:clrMapOvr>
  <p:transition advTm="9054"/>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latin typeface="Times New Roman" panose="02020603050405020304" pitchFamily="18" charset="0"/>
                <a:cs typeface="Times New Roman" panose="02020603050405020304" pitchFamily="18" charset="0"/>
              </a:rPr>
              <a:t> Energy bands in solids</a:t>
            </a: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US" altLang="zh-CN" sz="2800" b="1" dirty="0">
              <a:solidFill>
                <a:schemeClr val="bg1"/>
              </a:solidFill>
              <a:latin typeface="Tinos"/>
              <a:ea typeface="+mj-ea"/>
              <a:cs typeface="+mj-cs"/>
            </a:endParaRPr>
          </a:p>
          <a:p>
            <a:pPr algn="ctr">
              <a:lnSpc>
                <a:spcPct val="90000"/>
              </a:lnSpc>
              <a:spcBef>
                <a:spcPct val="0"/>
              </a:spcBef>
              <a:defRPr/>
            </a:pPr>
            <a:r>
              <a:rPr lang="en-US" sz="2800" dirty="0">
                <a:solidFill>
                  <a:srgbClr val="002060"/>
                </a:solidFill>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xmlns="" id="{C74BD33B-B5BE-4F98-9E08-695357B7730F}"/>
              </a:ext>
            </a:extLst>
          </p:cNvPr>
          <p:cNvPicPr>
            <a:picLocks noChangeAspect="1"/>
          </p:cNvPicPr>
          <p:nvPr/>
        </p:nvPicPr>
        <p:blipFill>
          <a:blip r:embed="rId5"/>
          <a:stretch>
            <a:fillRect/>
          </a:stretch>
        </p:blipFill>
        <p:spPr>
          <a:xfrm>
            <a:off x="-7" y="-16315"/>
            <a:ext cx="1504949" cy="1023587"/>
          </a:xfrm>
          <a:prstGeom prst="rect">
            <a:avLst/>
          </a:prstGeom>
        </p:spPr>
      </p:pic>
      <p:sp>
        <p:nvSpPr>
          <p:cNvPr id="2" name="Rectangle 2">
            <a:extLst>
              <a:ext uri="{FF2B5EF4-FFF2-40B4-BE49-F238E27FC236}">
                <a16:creationId xmlns:a16="http://schemas.microsoft.com/office/drawing/2014/main" xmlns="" id="{65E9659E-5274-4D9F-94D7-9A590E4987D6}"/>
              </a:ext>
            </a:extLst>
          </p:cNvPr>
          <p:cNvSpPr>
            <a:spLocks noChangeArrowheads="1"/>
          </p:cNvSpPr>
          <p:nvPr/>
        </p:nvSpPr>
        <p:spPr bwMode="auto">
          <a:xfrm>
            <a:off x="14991" y="-1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xmlns="" id="{75A349E4-4AE4-4FDD-90B3-26A3906D8D4E}"/>
              </a:ext>
            </a:extLst>
          </p:cNvPr>
          <p:cNvSpPr>
            <a:spLocks noChangeArrowheads="1"/>
          </p:cNvSpPr>
          <p:nvPr/>
        </p:nvSpPr>
        <p:spPr bwMode="auto">
          <a:xfrm>
            <a:off x="228397" y="4430793"/>
            <a:ext cx="9677603" cy="2084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80340" marR="0" algn="just">
              <a:lnSpc>
                <a:spcPct val="115000"/>
              </a:lnSpc>
              <a:spcBef>
                <a:spcPts val="0"/>
              </a:spcBef>
              <a:spcAft>
                <a:spcPts val="0"/>
              </a:spcAft>
              <a:tabLst>
                <a:tab pos="2865755" algn="ctr"/>
                <a:tab pos="3276600" algn="l"/>
              </a:tabLst>
            </a:pPr>
            <a:r>
              <a:rPr lang="en-IN" sz="2000" dirty="0">
                <a:latin typeface="Times New Roman" panose="02020603050405020304" pitchFamily="18" charset="0"/>
                <a:ea typeface="Calibri" panose="020F0502020204030204" pitchFamily="34" charset="0"/>
                <a:cs typeface="Times New Roman" panose="02020603050405020304" pitchFamily="18" charset="0"/>
              </a:rPr>
              <a:t>Equation (7) has the solutions only if </a:t>
            </a:r>
            <a:r>
              <a:rPr lang="en-IN" sz="2000" dirty="0">
                <a:latin typeface="Times New Roman" panose="02020603050405020304" pitchFamily="18" charset="0"/>
                <a:ea typeface="Calibri" panose="020F0502020204030204" pitchFamily="34" charset="0"/>
              </a:rPr>
              <a:t>sin αa = 0 or, αa = n</a:t>
            </a:r>
            <a:r>
              <a:rPr lang="en-IN" sz="20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p>
          <a:p>
            <a:pPr marL="180340" marR="0" algn="just">
              <a:lnSpc>
                <a:spcPct val="115000"/>
              </a:lnSpc>
              <a:spcBef>
                <a:spcPts val="0"/>
              </a:spcBef>
              <a:spcAft>
                <a:spcPts val="0"/>
              </a:spcAft>
              <a:tabLst>
                <a:tab pos="2865755" algn="ctr"/>
                <a:tab pos="3276600" algn="l"/>
              </a:tabLst>
            </a:pPr>
            <a:r>
              <a:rPr lang="en-IN" sz="2000" dirty="0">
                <a:latin typeface="Times New Roman" panose="02020603050405020304" pitchFamily="18" charset="0"/>
                <a:ea typeface="Calibri" panose="020F0502020204030204" pitchFamily="34" charset="0"/>
              </a:rPr>
              <a:t>This is the equation of energy levels of </a:t>
            </a:r>
            <a:r>
              <a:rPr lang="en-IN" sz="2000" dirty="0">
                <a:solidFill>
                  <a:srgbClr val="FF0000"/>
                </a:solidFill>
                <a:latin typeface="Times New Roman" panose="02020603050405020304" pitchFamily="18" charset="0"/>
                <a:ea typeface="Calibri" panose="020F0502020204030204" pitchFamily="34" charset="0"/>
              </a:rPr>
              <a:t>particle in a constant potential box</a:t>
            </a:r>
            <a:r>
              <a:rPr lang="en-IN" sz="2000" dirty="0">
                <a:latin typeface="Times New Roman" panose="02020603050405020304" pitchFamily="18" charset="0"/>
                <a:ea typeface="Calibri" panose="020F0502020204030204" pitchFamily="34" charset="0"/>
              </a:rPr>
              <a:t> of atomic dimension</a:t>
            </a:r>
          </a:p>
          <a:p>
            <a:pPr marL="180340" algn="just">
              <a:lnSpc>
                <a:spcPct val="115000"/>
              </a:lnSpc>
              <a:tabLst>
                <a:tab pos="2865755" algn="ctr"/>
                <a:tab pos="32766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is the equation of energy levels of </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particle in a constant potential box</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of atomic dimension. The allowed energy bands are compressed into energy levels and </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 energy spectrum is a line spectrum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in Fig.4).</a:t>
            </a:r>
            <a:endParaRPr lang="en-IN" sz="2000" dirty="0">
              <a:latin typeface="Times New Roman" panose="02020603050405020304" pitchFamily="18" charset="0"/>
              <a:ea typeface="Calibri" panose="020F0502020204030204" pitchFamily="34" charset="0"/>
            </a:endParaRPr>
          </a:p>
        </p:txBody>
      </p:sp>
      <p:sp>
        <p:nvSpPr>
          <p:cNvPr id="10" name="Rectangle 6">
            <a:extLst>
              <a:ext uri="{FF2B5EF4-FFF2-40B4-BE49-F238E27FC236}">
                <a16:creationId xmlns:a16="http://schemas.microsoft.com/office/drawing/2014/main" xmlns="" id="{22476017-619D-415A-B480-A33CCC59EEB8}"/>
              </a:ext>
            </a:extLst>
          </p:cNvPr>
          <p:cNvSpPr>
            <a:spLocks noChangeArrowheads="1"/>
          </p:cNvSpPr>
          <p:nvPr/>
        </p:nvSpPr>
        <p:spPr bwMode="auto">
          <a:xfrm>
            <a:off x="824459" y="58914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TextBox 19">
            <a:extLst>
              <a:ext uri="{FF2B5EF4-FFF2-40B4-BE49-F238E27FC236}">
                <a16:creationId xmlns:a16="http://schemas.microsoft.com/office/drawing/2014/main" xmlns="" id="{AFDCE809-912E-4379-B18E-4D5A436389BC}"/>
              </a:ext>
            </a:extLst>
          </p:cNvPr>
          <p:cNvSpPr txBox="1"/>
          <p:nvPr/>
        </p:nvSpPr>
        <p:spPr>
          <a:xfrm>
            <a:off x="178722" y="802392"/>
            <a:ext cx="6868762" cy="3859839"/>
          </a:xfrm>
          <a:prstGeom prst="rect">
            <a:avLst/>
          </a:prstGeom>
          <a:noFill/>
        </p:spPr>
        <p:txBody>
          <a:bodyPr wrap="square">
            <a:spAutoFit/>
          </a:bodyPr>
          <a:lstStyle/>
          <a:p>
            <a:pPr marL="0" marR="0" algn="just">
              <a:lnSpc>
                <a:spcPct val="115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energy spectrum of the electron consists of alternate regions of allowed energy and forbidden energy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romanLcPeriod"/>
              <a:tabLst>
                <a:tab pos="2865755" algn="ctr"/>
                <a:tab pos="32766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width of the allowed energy band increases as the value of αa (i.e., energy) increases.</a:t>
            </a:r>
          </a:p>
          <a:p>
            <a:pPr marL="342900" marR="0" lvl="0" indent="-342900">
              <a:lnSpc>
                <a:spcPct val="115000"/>
              </a:lnSpc>
              <a:spcBef>
                <a:spcPts val="0"/>
              </a:spcBef>
              <a:spcAft>
                <a:spcPts val="0"/>
              </a:spcAft>
              <a:buFont typeface="+mj-lt"/>
              <a:buAutoNum type="romanLcPeriod"/>
              <a:tabLst>
                <a:tab pos="2865755" algn="ctr"/>
                <a:tab pos="32766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It is to be noted that P is a measure of the potential barrier strength.</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180340" algn="just">
              <a:lnSpc>
                <a:spcPct val="115000"/>
              </a:lnSpc>
              <a:tabLst>
                <a:tab pos="2865755" algn="ctr"/>
                <a:tab pos="3276600" algn="l"/>
              </a:tabLst>
            </a:pP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Case 1:</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When P→∞, corresponding to a infinitely deep potential well, the electron can be considered as confined into a single potential well. This case applies to crystals where the electrons are very tightly bound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xmlns="" id="{1A9B6677-6B89-45D2-9D95-597FD66FFCDA}"/>
              </a:ext>
            </a:extLst>
          </p:cNvPr>
          <p:cNvPicPr/>
          <p:nvPr/>
        </p:nvPicPr>
        <p:blipFill>
          <a:blip r:embed="rId6" cstate="print"/>
          <a:srcRect/>
          <a:stretch>
            <a:fillRect/>
          </a:stretch>
        </p:blipFill>
        <p:spPr bwMode="auto">
          <a:xfrm>
            <a:off x="7061982" y="1043027"/>
            <a:ext cx="4895556" cy="3364949"/>
          </a:xfrm>
          <a:prstGeom prst="rect">
            <a:avLst/>
          </a:prstGeom>
          <a:noFill/>
          <a:ln w="9525">
            <a:noFill/>
            <a:miter lim="800000"/>
            <a:headEnd/>
            <a:tailEnd/>
          </a:ln>
        </p:spPr>
      </p:pic>
      <p:sp>
        <p:nvSpPr>
          <p:cNvPr id="15" name="Rectangle 21">
            <a:extLst>
              <a:ext uri="{FF2B5EF4-FFF2-40B4-BE49-F238E27FC236}">
                <a16:creationId xmlns:a16="http://schemas.microsoft.com/office/drawing/2014/main" xmlns="" id="{BA01E653-EFC4-472B-AEAE-4DC2C6D4F804}"/>
              </a:ext>
            </a:extLst>
          </p:cNvPr>
          <p:cNvSpPr>
            <a:spLocks noChangeArrowheads="1"/>
          </p:cNvSpPr>
          <p:nvPr/>
        </p:nvSpPr>
        <p:spPr bwMode="auto">
          <a:xfrm>
            <a:off x="-284822" y="-737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Rectangle 25">
            <a:extLst>
              <a:ext uri="{FF2B5EF4-FFF2-40B4-BE49-F238E27FC236}">
                <a16:creationId xmlns:a16="http://schemas.microsoft.com/office/drawing/2014/main" xmlns="" id="{30861447-1D02-4544-B58D-6A6BEE46CD29}"/>
              </a:ext>
            </a:extLst>
          </p:cNvPr>
          <p:cNvSpPr>
            <a:spLocks noChangeArrowheads="1"/>
          </p:cNvSpPr>
          <p:nvPr/>
        </p:nvSpPr>
        <p:spPr bwMode="auto">
          <a:xfrm>
            <a:off x="84937" y="-14009"/>
            <a:ext cx="121070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xmlns="" id="{95D8CAF5-7B0E-4418-A63E-8F8659862EA0}"/>
              </a:ext>
            </a:extLst>
          </p:cNvPr>
          <p:cNvGraphicFramePr>
            <a:graphicFrameLocks noChangeAspect="1"/>
          </p:cNvGraphicFramePr>
          <p:nvPr>
            <p:extLst>
              <p:ext uri="{D42A27DB-BD31-4B8C-83A1-F6EECF244321}">
                <p14:modId xmlns:p14="http://schemas.microsoft.com/office/powerpoint/2010/main" val="523617494"/>
              </p:ext>
            </p:extLst>
          </p:nvPr>
        </p:nvGraphicFramePr>
        <p:xfrm>
          <a:off x="6682743" y="4434904"/>
          <a:ext cx="1553942" cy="579594"/>
        </p:xfrm>
        <a:graphic>
          <a:graphicData uri="http://schemas.openxmlformats.org/presentationml/2006/ole">
            <mc:AlternateContent xmlns:mc="http://schemas.openxmlformats.org/markup-compatibility/2006">
              <mc:Choice xmlns:v="urn:schemas-microsoft-com:vml" Requires="v">
                <p:oleObj spid="_x0000_s5123" r:id="rId7" imgW="825500" imgH="457200" progId="Equation.3">
                  <p:embed/>
                </p:oleObj>
              </mc:Choice>
              <mc:Fallback>
                <p:oleObj r:id="rId7" imgW="825500" imgH="457200" progId="Equation.3">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2743" y="4434904"/>
                        <a:ext cx="1553942" cy="579594"/>
                      </a:xfrm>
                      <a:prstGeom prst="rect">
                        <a:avLst/>
                      </a:prstGeom>
                      <a:noFill/>
                    </p:spPr>
                  </p:pic>
                </p:oleObj>
              </mc:Fallback>
            </mc:AlternateContent>
          </a:graphicData>
        </a:graphic>
      </p:graphicFrame>
    </p:spTree>
    <p:extLst>
      <p:ext uri="{BB962C8B-B14F-4D97-AF65-F5344CB8AC3E}">
        <p14:creationId xmlns:p14="http://schemas.microsoft.com/office/powerpoint/2010/main" val="2062703489"/>
      </p:ext>
    </p:extLst>
  </p:cSld>
  <p:clrMapOvr>
    <a:masterClrMapping/>
  </p:clrMapOvr>
  <p:transition advTm="70362"/>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sz="2800" b="1" dirty="0">
                <a:solidFill>
                  <a:schemeClr val="bg1"/>
                </a:solidFill>
                <a:latin typeface="Times New Roman" panose="02020603050405020304" pitchFamily="18" charset="0"/>
                <a:cs typeface="Times New Roman" panose="02020603050405020304" pitchFamily="18" charset="0"/>
              </a:rPr>
              <a:t>Energy bands in solids</a:t>
            </a: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IN" sz="2800" b="1" dirty="0">
              <a:solidFill>
                <a:schemeClr val="bg1"/>
              </a:solidFill>
              <a:latin typeface="Tinos"/>
              <a:ea typeface="+mj-ea"/>
              <a:cs typeface="+mj-cs"/>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4099" name="Rectangle 3"/>
          <p:cNvSpPr>
            <a:spLocks noChangeArrowheads="1"/>
          </p:cNvSpPr>
          <p:nvPr/>
        </p:nvSpPr>
        <p:spPr bwMode="auto">
          <a:xfrm>
            <a:off x="1557973" y="9201296"/>
            <a:ext cx="982979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sym typeface="Symbol" pitchFamily="18" charset="2"/>
            </a:endParaRPr>
          </a:p>
        </p:txBody>
      </p:sp>
      <p:sp>
        <p:nvSpPr>
          <p:cNvPr id="70660" name="Rectangle 4"/>
          <p:cNvSpPr>
            <a:spLocks noChangeArrowheads="1"/>
          </p:cNvSpPr>
          <p:nvPr/>
        </p:nvSpPr>
        <p:spPr bwMode="auto">
          <a:xfrm>
            <a:off x="258310" y="1216775"/>
            <a:ext cx="5115549"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Case 2 : When P→0,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corresponds to no barrier, the electron can be considered to be moving freely through the potential wells. </a:t>
            </a:r>
            <a:endPar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p:txBody>
      </p:sp>
      <p:sp>
        <p:nvSpPr>
          <p:cNvPr id="70663" name="Rectangle 7"/>
          <p:cNvSpPr>
            <a:spLocks noChangeArrowheads="1"/>
          </p:cNvSpPr>
          <p:nvPr/>
        </p:nvSpPr>
        <p:spPr bwMode="auto">
          <a:xfrm>
            <a:off x="0" y="9334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3" name="Picture 2">
            <a:extLst>
              <a:ext uri="{FF2B5EF4-FFF2-40B4-BE49-F238E27FC236}">
                <a16:creationId xmlns:a16="http://schemas.microsoft.com/office/drawing/2014/main" xmlns="" id="{65FFF69D-7F99-44D3-A1B5-61705CA1945A}"/>
              </a:ext>
            </a:extLst>
          </p:cNvPr>
          <p:cNvPicPr>
            <a:picLocks noChangeAspect="1"/>
          </p:cNvPicPr>
          <p:nvPr/>
        </p:nvPicPr>
        <p:blipFill>
          <a:blip r:embed="rId5"/>
          <a:stretch>
            <a:fillRect/>
          </a:stretch>
        </p:blipFill>
        <p:spPr>
          <a:xfrm>
            <a:off x="-1" y="-2277"/>
            <a:ext cx="1504949" cy="1023587"/>
          </a:xfrm>
          <a:prstGeom prst="rect">
            <a:avLst/>
          </a:prstGeom>
        </p:spPr>
      </p:pic>
      <p:graphicFrame>
        <p:nvGraphicFramePr>
          <p:cNvPr id="9" name="Object 8">
            <a:extLst>
              <a:ext uri="{FF2B5EF4-FFF2-40B4-BE49-F238E27FC236}">
                <a16:creationId xmlns:a16="http://schemas.microsoft.com/office/drawing/2014/main" xmlns="" id="{3357166C-EDFF-40ED-BEFE-3F389367A439}"/>
              </a:ext>
            </a:extLst>
          </p:cNvPr>
          <p:cNvGraphicFramePr>
            <a:graphicFrameLocks noChangeAspect="1"/>
          </p:cNvGraphicFramePr>
          <p:nvPr>
            <p:extLst>
              <p:ext uri="{D42A27DB-BD31-4B8C-83A1-F6EECF244321}">
                <p14:modId xmlns:p14="http://schemas.microsoft.com/office/powerpoint/2010/main" val="141787420"/>
              </p:ext>
            </p:extLst>
          </p:nvPr>
        </p:nvGraphicFramePr>
        <p:xfrm>
          <a:off x="527686" y="2746920"/>
          <a:ext cx="1030287" cy="612775"/>
        </p:xfrm>
        <a:graphic>
          <a:graphicData uri="http://schemas.openxmlformats.org/presentationml/2006/ole">
            <mc:AlternateContent xmlns:mc="http://schemas.openxmlformats.org/markup-compatibility/2006">
              <mc:Choice xmlns:v="urn:schemas-microsoft-com:vml" Requires="v">
                <p:oleObj spid="_x0000_s6149" r:id="rId6" imgW="660113" imgH="393529" progId="Equation.3">
                  <p:embed/>
                </p:oleObj>
              </mc:Choice>
              <mc:Fallback>
                <p:oleObj r:id="rId6" imgW="660113" imgH="393529" progId="Equation.3">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686" y="2746920"/>
                        <a:ext cx="1030287"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a:extLst>
              <a:ext uri="{FF2B5EF4-FFF2-40B4-BE49-F238E27FC236}">
                <a16:creationId xmlns:a16="http://schemas.microsoft.com/office/drawing/2014/main" xmlns="" id="{FBAB121B-F070-44C0-BA4A-248EBF57BFE6}"/>
              </a:ext>
            </a:extLst>
          </p:cNvPr>
          <p:cNvGraphicFramePr>
            <a:graphicFrameLocks noChangeAspect="1"/>
          </p:cNvGraphicFramePr>
          <p:nvPr>
            <p:extLst>
              <p:ext uri="{D42A27DB-BD31-4B8C-83A1-F6EECF244321}">
                <p14:modId xmlns:p14="http://schemas.microsoft.com/office/powerpoint/2010/main" val="2044924225"/>
              </p:ext>
            </p:extLst>
          </p:nvPr>
        </p:nvGraphicFramePr>
        <p:xfrm>
          <a:off x="359641" y="3349944"/>
          <a:ext cx="3717253" cy="773057"/>
        </p:xfrm>
        <a:graphic>
          <a:graphicData uri="http://schemas.openxmlformats.org/presentationml/2006/ole">
            <mc:AlternateContent xmlns:mc="http://schemas.openxmlformats.org/markup-compatibility/2006">
              <mc:Choice xmlns:v="urn:schemas-microsoft-com:vml" Requires="v">
                <p:oleObj spid="_x0000_s6150" r:id="rId8" imgW="2133600" imgH="444500" progId="Equation.3">
                  <p:embed/>
                </p:oleObj>
              </mc:Choice>
              <mc:Fallback>
                <p:oleObj r:id="rId8" imgW="2133600" imgH="444500" progId="Equation.3">
                  <p:embed/>
                  <p:pic>
                    <p:nvPicPr>
                      <p:cNvPr id="0" name="Picture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641" y="3349944"/>
                        <a:ext cx="3717253" cy="773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29">
            <a:extLst>
              <a:ext uri="{FF2B5EF4-FFF2-40B4-BE49-F238E27FC236}">
                <a16:creationId xmlns:a16="http://schemas.microsoft.com/office/drawing/2014/main" xmlns="" id="{99378DA1-3D11-4F9F-AF3C-23FF618B0F54}"/>
              </a:ext>
            </a:extLst>
          </p:cNvPr>
          <p:cNvSpPr>
            <a:spLocks noChangeArrowheads="1"/>
          </p:cNvSpPr>
          <p:nvPr/>
        </p:nvSpPr>
        <p:spPr bwMode="auto">
          <a:xfrm>
            <a:off x="253034" y="2318908"/>
            <a:ext cx="55113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1pPr>
            <a:lvl2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2pPr>
            <a:lvl3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3pPr>
            <a:lvl4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4pPr>
            <a:lvl5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5pPr>
            <a:lvl6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6pPr>
            <a:lvl7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7pPr>
            <a:lvl8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8pPr>
            <a:lvl9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865438" algn="ctr"/>
                <a:tab pos="3276600" algn="l"/>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cos αa=cos ka i.e., α = k or α</a:t>
            </a:r>
            <a:r>
              <a:rPr kumimoji="0" lang="en-US" altLang="en-US" sz="2000" b="0" i="0"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k</a:t>
            </a:r>
            <a:r>
              <a:rPr kumimoji="0" lang="en-US" altLang="en-US" sz="2000" b="0" i="0"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3" name="Rectangle 31">
            <a:extLst>
              <a:ext uri="{FF2B5EF4-FFF2-40B4-BE49-F238E27FC236}">
                <a16:creationId xmlns:a16="http://schemas.microsoft.com/office/drawing/2014/main" xmlns="" id="{4D15B05D-7F3E-4641-8936-CBA40DC349E6}"/>
              </a:ext>
            </a:extLst>
          </p:cNvPr>
          <p:cNvSpPr>
            <a:spLocks noChangeArrowheads="1"/>
          </p:cNvSpPr>
          <p:nvPr/>
        </p:nvSpPr>
        <p:spPr bwMode="auto">
          <a:xfrm>
            <a:off x="0" y="1295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3">
            <a:extLst>
              <a:ext uri="{FF2B5EF4-FFF2-40B4-BE49-F238E27FC236}">
                <a16:creationId xmlns:a16="http://schemas.microsoft.com/office/drawing/2014/main" xmlns="" id="{184DD7F6-3843-4D87-A6FB-C46287240BBD}"/>
              </a:ext>
            </a:extLst>
          </p:cNvPr>
          <p:cNvSpPr>
            <a:spLocks noChangeArrowheads="1"/>
          </p:cNvSpPr>
          <p:nvPr/>
        </p:nvSpPr>
        <p:spPr bwMode="auto">
          <a:xfrm>
            <a:off x="212629" y="4394730"/>
            <a:ext cx="6301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Object 15">
            <a:extLst>
              <a:ext uri="{FF2B5EF4-FFF2-40B4-BE49-F238E27FC236}">
                <a16:creationId xmlns:a16="http://schemas.microsoft.com/office/drawing/2014/main" xmlns="" id="{E81A9E0B-F7CF-4AF2-9730-AC2197960DB4}"/>
              </a:ext>
            </a:extLst>
          </p:cNvPr>
          <p:cNvGraphicFramePr>
            <a:graphicFrameLocks noChangeAspect="1"/>
          </p:cNvGraphicFramePr>
          <p:nvPr>
            <p:extLst>
              <p:ext uri="{D42A27DB-BD31-4B8C-83A1-F6EECF244321}">
                <p14:modId xmlns:p14="http://schemas.microsoft.com/office/powerpoint/2010/main" val="2135365856"/>
              </p:ext>
            </p:extLst>
          </p:nvPr>
        </p:nvGraphicFramePr>
        <p:xfrm>
          <a:off x="752474" y="4394730"/>
          <a:ext cx="3215202" cy="667584"/>
        </p:xfrm>
        <a:graphic>
          <a:graphicData uri="http://schemas.openxmlformats.org/presentationml/2006/ole">
            <mc:AlternateContent xmlns:mc="http://schemas.openxmlformats.org/markup-compatibility/2006">
              <mc:Choice xmlns:v="urn:schemas-microsoft-com:vml" Requires="v">
                <p:oleObj spid="_x0000_s6151" r:id="rId10" imgW="2133600" imgH="444500" progId="Equation.3">
                  <p:embed/>
                </p:oleObj>
              </mc:Choice>
              <mc:Fallback>
                <p:oleObj r:id="rId10" imgW="2133600" imgH="444500" progId="Equation.3">
                  <p:embed/>
                  <p:pic>
                    <p:nvPicPr>
                      <p:cNvPr id="0" name="Picture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74" y="4394730"/>
                        <a:ext cx="3215202" cy="667584"/>
                      </a:xfrm>
                      <a:prstGeom prst="rect">
                        <a:avLst/>
                      </a:prstGeom>
                      <a:noFill/>
                    </p:spPr>
                  </p:pic>
                </p:oleObj>
              </mc:Fallback>
            </mc:AlternateContent>
          </a:graphicData>
        </a:graphic>
      </p:graphicFrame>
      <p:sp>
        <p:nvSpPr>
          <p:cNvPr id="27" name="TextBox 26">
            <a:extLst>
              <a:ext uri="{FF2B5EF4-FFF2-40B4-BE49-F238E27FC236}">
                <a16:creationId xmlns:a16="http://schemas.microsoft.com/office/drawing/2014/main" xmlns="" id="{E3C9A052-F64D-4210-B6AC-679D67533DEA}"/>
              </a:ext>
            </a:extLst>
          </p:cNvPr>
          <p:cNvSpPr txBox="1"/>
          <p:nvPr/>
        </p:nvSpPr>
        <p:spPr>
          <a:xfrm>
            <a:off x="214243" y="5334062"/>
            <a:ext cx="3862651" cy="707886"/>
          </a:xfrm>
          <a:prstGeom prst="rect">
            <a:avLst/>
          </a:prstGeom>
          <a:noFill/>
        </p:spPr>
        <p:txBody>
          <a:bodyPr wrap="square">
            <a:spAutoFit/>
          </a:bodyPr>
          <a:lstStyle/>
          <a:p>
            <a:r>
              <a:rPr lang="en-IN" sz="2000" dirty="0">
                <a:effectLst/>
                <a:latin typeface="Times New Roman" panose="02020603050405020304" pitchFamily="18" charset="0"/>
                <a:ea typeface="Calibri" panose="020F0502020204030204" pitchFamily="34" charset="0"/>
              </a:rPr>
              <a:t>which is appropriate to the completely free particle. </a:t>
            </a:r>
            <a:endParaRPr lang="en-US" sz="2000" dirty="0"/>
          </a:p>
        </p:txBody>
      </p:sp>
      <p:sp>
        <p:nvSpPr>
          <p:cNvPr id="18" name="TextBox 17">
            <a:extLst>
              <a:ext uri="{FF2B5EF4-FFF2-40B4-BE49-F238E27FC236}">
                <a16:creationId xmlns:a16="http://schemas.microsoft.com/office/drawing/2014/main" xmlns="" id="{3D7E7C99-6D63-48E1-8388-7435469265D1}"/>
              </a:ext>
            </a:extLst>
          </p:cNvPr>
          <p:cNvSpPr txBox="1"/>
          <p:nvPr/>
        </p:nvSpPr>
        <p:spPr>
          <a:xfrm>
            <a:off x="5460831" y="1192308"/>
            <a:ext cx="6643619" cy="2547492"/>
          </a:xfrm>
          <a:prstGeom prst="rect">
            <a:avLst/>
          </a:prstGeom>
          <a:noFill/>
        </p:spPr>
        <p:txBody>
          <a:bodyPr wrap="square">
            <a:spAutoFit/>
          </a:bodyPr>
          <a:lstStyle/>
          <a:p>
            <a:pPr marL="180340" marR="0">
              <a:lnSpc>
                <a:spcPct val="115000"/>
              </a:lnSpc>
              <a:spcBef>
                <a:spcPts val="0"/>
              </a:spcBef>
              <a:spcAft>
                <a:spcPts val="1000"/>
              </a:spcAft>
              <a:tabLst>
                <a:tab pos="2865755" algn="ctr"/>
                <a:tab pos="3276600" algn="l"/>
              </a:tabLst>
            </a:pP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Case 3 :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Between these two extreme limits, </a:t>
            </a: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intermediate case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the position and the width of the allowed and forbidden bands for any value of P are obtained by drawing vertical lines  in Fig. 5, the shaded areas corresponds to the allowed bands (Fig. 4 and Fig.5). Thus by varying P from zero to infinity we cover the whole range, from the completely free electron to the completely bound electron.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xmlns="" id="{2EE4D112-3E9D-4E8C-ADB9-2B7758C3D303}"/>
              </a:ext>
            </a:extLst>
          </p:cNvPr>
          <p:cNvPicPr/>
          <p:nvPr/>
        </p:nvPicPr>
        <p:blipFill>
          <a:blip r:embed="rId12" cstate="print"/>
          <a:srcRect/>
          <a:stretch>
            <a:fillRect/>
          </a:stretch>
        </p:blipFill>
        <p:spPr bwMode="auto">
          <a:xfrm>
            <a:off x="6818143" y="3785000"/>
            <a:ext cx="4895556" cy="2414846"/>
          </a:xfrm>
          <a:prstGeom prst="rect">
            <a:avLst/>
          </a:prstGeom>
          <a:noFill/>
          <a:ln w="9525">
            <a:noFill/>
            <a:miter lim="800000"/>
            <a:headEnd/>
            <a:tailEnd/>
          </a:ln>
        </p:spPr>
      </p:pic>
    </p:spTree>
  </p:cSld>
  <p:clrMapOvr>
    <a:masterClrMapping/>
  </p:clrMapOvr>
  <p:transition advTm="54281"/>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altLang="zh-CN" sz="2800" b="1" dirty="0">
                <a:solidFill>
                  <a:schemeClr val="bg1"/>
                </a:solidFill>
                <a:latin typeface="Tinos"/>
                <a:ea typeface="+mj-ea"/>
                <a:cs typeface="+mj-cs"/>
              </a:rPr>
              <a:t>Classification of solids</a:t>
            </a:r>
          </a:p>
          <a:p>
            <a:pPr algn="ctr">
              <a:lnSpc>
                <a:spcPct val="90000"/>
              </a:lnSpc>
              <a:spcBef>
                <a:spcPct val="0"/>
              </a:spcBef>
              <a:defRPr/>
            </a:pPr>
            <a:endParaRPr lang="en-IN" sz="2800" b="1" dirty="0">
              <a:solidFill>
                <a:schemeClr val="bg1"/>
              </a:solidFill>
              <a:latin typeface="Tinos"/>
              <a:ea typeface="+mj-ea"/>
              <a:cs typeface="+mj-cs"/>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4099" name="Rectangle 3"/>
          <p:cNvSpPr>
            <a:spLocks noChangeArrowheads="1"/>
          </p:cNvSpPr>
          <p:nvPr/>
        </p:nvSpPr>
        <p:spPr bwMode="auto">
          <a:xfrm>
            <a:off x="901701" y="4709122"/>
            <a:ext cx="982979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sym typeface="Symbol" pitchFamily="18" charset="2"/>
            </a:endParaRPr>
          </a:p>
        </p:txBody>
      </p:sp>
      <p:sp>
        <p:nvSpPr>
          <p:cNvPr id="70663" name="Rectangle 7"/>
          <p:cNvSpPr>
            <a:spLocks noChangeArrowheads="1"/>
          </p:cNvSpPr>
          <p:nvPr/>
        </p:nvSpPr>
        <p:spPr bwMode="auto">
          <a:xfrm>
            <a:off x="0" y="9334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664" name="Rectangle 8"/>
          <p:cNvSpPr>
            <a:spLocks noChangeArrowheads="1"/>
          </p:cNvSpPr>
          <p:nvPr/>
        </p:nvSpPr>
        <p:spPr bwMode="auto">
          <a:xfrm>
            <a:off x="77949" y="1287241"/>
            <a:ext cx="6187061"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indent="-457200">
              <a:buFont typeface="+mj-lt"/>
              <a:buAutoNum type="alphaUcPeriod"/>
            </a:pPr>
            <a:r>
              <a:rPr lang="en-IN" sz="2400" b="1" dirty="0"/>
              <a:t>Insulators</a:t>
            </a:r>
          </a:p>
          <a:p>
            <a:pPr marL="457200" indent="-457200">
              <a:buFont typeface="+mj-lt"/>
              <a:buAutoNum type="alphaUcPeriod"/>
            </a:pPr>
            <a:r>
              <a:rPr lang="en-IN" sz="2400" b="1" dirty="0"/>
              <a:t>Semiconductor </a:t>
            </a:r>
          </a:p>
          <a:p>
            <a:pPr marL="457200" indent="-457200">
              <a:buFont typeface="+mj-lt"/>
              <a:buAutoNum type="alphaUcPeriod"/>
            </a:pPr>
            <a:r>
              <a:rPr lang="en-IN" sz="2400" b="1" dirty="0"/>
              <a:t>Conductor.</a:t>
            </a:r>
            <a:endParaRPr lang="en-IN" sz="2400" dirty="0"/>
          </a:p>
          <a:p>
            <a:pPr marL="457200" indent="-457200"/>
            <a:r>
              <a:rPr lang="en-IN" sz="2400" b="1" dirty="0"/>
              <a:t>A. </a:t>
            </a:r>
            <a:r>
              <a:rPr lang="en-IN" sz="2400" b="1" u="sng" dirty="0"/>
              <a:t>Insulators</a:t>
            </a:r>
          </a:p>
          <a:p>
            <a:pPr marL="457200" indent="-457200">
              <a:buFont typeface="Arial" pitchFamily="34" charset="0"/>
              <a:buChar char="•"/>
            </a:pPr>
            <a:r>
              <a:rPr lang="en-IN" sz="2000" dirty="0"/>
              <a:t>The forbidden energy gap (</a:t>
            </a:r>
            <a:r>
              <a:rPr lang="en-IN" sz="2000" dirty="0" err="1"/>
              <a:t>E</a:t>
            </a:r>
            <a:r>
              <a:rPr lang="en-IN" sz="2000" baseline="-25000" dirty="0" err="1"/>
              <a:t>g</a:t>
            </a:r>
            <a:r>
              <a:rPr lang="en-IN" sz="2000" dirty="0"/>
              <a:t> ) is greater than 3eV</a:t>
            </a:r>
          </a:p>
          <a:p>
            <a:pPr marL="457200" indent="-457200">
              <a:buFont typeface="Arial" pitchFamily="34" charset="0"/>
              <a:buChar char="•"/>
            </a:pPr>
            <a:r>
              <a:rPr lang="en-IN" sz="2000" dirty="0"/>
              <a:t>do not conduct electricity </a:t>
            </a:r>
          </a:p>
          <a:p>
            <a:pPr marL="457200" indent="-457200">
              <a:buFont typeface="Arial" pitchFamily="34" charset="0"/>
              <a:buChar char="•"/>
            </a:pPr>
            <a:r>
              <a:rPr lang="en-IN" sz="2000" dirty="0"/>
              <a:t>number of electrons is just enough to completely fill a number of allowed energy bands. </a:t>
            </a:r>
          </a:p>
          <a:p>
            <a:pPr marL="457200" indent="-457200">
              <a:buFont typeface="Arial" pitchFamily="34" charset="0"/>
              <a:buChar char="•"/>
            </a:pPr>
            <a:r>
              <a:rPr lang="en-IN" sz="2000" dirty="0"/>
              <a:t>Above these bands there exists a series of completely empty bands. </a:t>
            </a:r>
          </a:p>
          <a:p>
            <a:pPr marL="457200" indent="-457200">
              <a:buFont typeface="Arial" pitchFamily="34" charset="0"/>
              <a:buChar char="•"/>
            </a:pPr>
            <a:r>
              <a:rPr lang="en-IN" sz="2000" dirty="0"/>
              <a:t>At ordinary temperatures electron can’t be thermally excited across this gap from the valence band to the conduction band</a:t>
            </a:r>
            <a:r>
              <a:rPr lang="en-IN" sz="2000" b="1" dirty="0"/>
              <a:t>. </a:t>
            </a:r>
          </a:p>
          <a:p>
            <a:pPr marL="457200" indent="-457200">
              <a:buFont typeface="Arial" pitchFamily="34" charset="0"/>
              <a:buChar char="•"/>
            </a:pPr>
            <a:r>
              <a:rPr lang="en-IN" sz="2000" dirty="0"/>
              <a:t>As the bands are either completely filled or empty, no electric current flow. </a:t>
            </a:r>
          </a:p>
          <a:p>
            <a:pPr marL="342900" marR="0" lvl="0" indent="-3429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xmlns="" id="{65FFF69D-7F99-44D3-A1B5-61705CA1945A}"/>
              </a:ext>
            </a:extLst>
          </p:cNvPr>
          <p:cNvPicPr>
            <a:picLocks noChangeAspect="1"/>
          </p:cNvPicPr>
          <p:nvPr/>
        </p:nvPicPr>
        <p:blipFill>
          <a:blip r:embed="rId4"/>
          <a:stretch>
            <a:fillRect/>
          </a:stretch>
        </p:blipFill>
        <p:spPr>
          <a:xfrm>
            <a:off x="-1" y="-2277"/>
            <a:ext cx="1504949" cy="1023587"/>
          </a:xfrm>
          <a:prstGeom prst="rect">
            <a:avLst/>
          </a:prstGeom>
        </p:spPr>
      </p:pic>
      <p:pic>
        <p:nvPicPr>
          <p:cNvPr id="12" name="Picture 11"/>
          <p:cNvPicPr/>
          <p:nvPr/>
        </p:nvPicPr>
        <p:blipFill>
          <a:blip r:embed="rId5" cstate="print"/>
          <a:srcRect/>
          <a:stretch>
            <a:fillRect/>
          </a:stretch>
        </p:blipFill>
        <p:spPr bwMode="auto">
          <a:xfrm>
            <a:off x="6174124" y="1426982"/>
            <a:ext cx="5721586" cy="2160278"/>
          </a:xfrm>
          <a:prstGeom prst="rect">
            <a:avLst/>
          </a:prstGeom>
          <a:noFill/>
          <a:ln w="9525">
            <a:noFill/>
            <a:miter lim="800000"/>
            <a:headEnd/>
            <a:tailEnd/>
          </a:ln>
        </p:spPr>
      </p:pic>
      <p:sp>
        <p:nvSpPr>
          <p:cNvPr id="13" name="Rectangle 12"/>
          <p:cNvSpPr/>
          <p:nvPr/>
        </p:nvSpPr>
        <p:spPr>
          <a:xfrm>
            <a:off x="77949" y="1021311"/>
            <a:ext cx="10653551" cy="461665"/>
          </a:xfrm>
          <a:prstGeom prst="rect">
            <a:avLst/>
          </a:prstGeom>
        </p:spPr>
        <p:txBody>
          <a:bodyPr wrap="square">
            <a:spAutoFit/>
          </a:bodyPr>
          <a:lstStyle/>
          <a:p>
            <a:r>
              <a:rPr lang="en-IN" sz="2400" dirty="0"/>
              <a:t>Solids can be categorized into three main groups on the basis of band gaps as </a:t>
            </a:r>
          </a:p>
        </p:txBody>
      </p:sp>
      <p:sp>
        <p:nvSpPr>
          <p:cNvPr id="15" name="Rectangle 14"/>
          <p:cNvSpPr/>
          <p:nvPr/>
        </p:nvSpPr>
        <p:spPr>
          <a:xfrm>
            <a:off x="6207850" y="3587260"/>
            <a:ext cx="5745020" cy="1077218"/>
          </a:xfrm>
          <a:prstGeom prst="rect">
            <a:avLst/>
          </a:prstGeom>
        </p:spPr>
        <p:txBody>
          <a:bodyPr wrap="square">
            <a:spAutoFit/>
          </a:bodyPr>
          <a:lstStyle/>
          <a:p>
            <a:pPr>
              <a:buFont typeface="Arial" pitchFamily="34" charset="0"/>
              <a:buChar char="•"/>
            </a:pPr>
            <a:r>
              <a:rPr lang="en-IN" sz="1600" b="1" dirty="0">
                <a:latin typeface="Times New Roman" panose="02020603050405020304" pitchFamily="18" charset="0"/>
                <a:cs typeface="Times New Roman" panose="02020603050405020304" pitchFamily="18" charset="0"/>
              </a:rPr>
              <a:t>The topmost filled band  is known as the valence band </a:t>
            </a:r>
          </a:p>
          <a:p>
            <a:pPr>
              <a:buFont typeface="Arial" pitchFamily="34" charset="0"/>
              <a:buChar char="•"/>
            </a:pPr>
            <a:r>
              <a:rPr lang="en-IN" sz="1600" b="1" dirty="0">
                <a:latin typeface="Times New Roman" panose="02020603050405020304" pitchFamily="18" charset="0"/>
                <a:cs typeface="Times New Roman" panose="02020603050405020304" pitchFamily="18" charset="0"/>
              </a:rPr>
              <a:t>The lowermost empty band known as the conduction band </a:t>
            </a:r>
          </a:p>
          <a:p>
            <a:pPr>
              <a:buFont typeface="Arial" pitchFamily="34" charset="0"/>
              <a:buChar char="•"/>
            </a:pPr>
            <a:r>
              <a:rPr lang="en-IN" sz="1600" b="1" dirty="0">
                <a:latin typeface="Times New Roman" panose="02020603050405020304" pitchFamily="18" charset="0"/>
                <a:cs typeface="Times New Roman" panose="02020603050405020304" pitchFamily="18" charset="0"/>
              </a:rPr>
              <a:t>The gap between valence band and conduction band is known as forbidden energy gap (</a:t>
            </a:r>
            <a:r>
              <a:rPr lang="en-IN" sz="1600" b="1" dirty="0" err="1">
                <a:latin typeface="Times New Roman" panose="02020603050405020304" pitchFamily="18" charset="0"/>
                <a:cs typeface="Times New Roman" panose="02020603050405020304" pitchFamily="18" charset="0"/>
              </a:rPr>
              <a:t>E</a:t>
            </a:r>
            <a:r>
              <a:rPr lang="en-IN" sz="1600" b="1" baseline="-25000" dirty="0" err="1">
                <a:latin typeface="Times New Roman" panose="02020603050405020304" pitchFamily="18" charset="0"/>
                <a:cs typeface="Times New Roman" panose="02020603050405020304" pitchFamily="18" charset="0"/>
              </a:rPr>
              <a:t>g</a:t>
            </a:r>
            <a:r>
              <a:rPr lang="en-IN" sz="1600" b="1"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208626"/>
      </p:ext>
    </p:extLst>
  </p:cSld>
  <p:clrMapOvr>
    <a:masterClrMapping/>
  </p:clrMapOvr>
  <p:transition advTm="86002"/>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altLang="zh-CN" sz="2800" b="1" dirty="0">
                <a:solidFill>
                  <a:schemeClr val="bg1"/>
                </a:solidFill>
                <a:latin typeface="Tinos"/>
                <a:ea typeface="+mj-ea"/>
                <a:cs typeface="+mj-cs"/>
              </a:rPr>
              <a:t>Classification of solids</a:t>
            </a:r>
          </a:p>
          <a:p>
            <a:pPr algn="ctr">
              <a:lnSpc>
                <a:spcPct val="90000"/>
              </a:lnSpc>
              <a:spcBef>
                <a:spcPct val="0"/>
              </a:spcBef>
              <a:defRPr/>
            </a:pPr>
            <a:endParaRPr lang="en-IN" sz="2800" b="1" dirty="0">
              <a:solidFill>
                <a:schemeClr val="bg1"/>
              </a:solidFill>
              <a:latin typeface="Tinos"/>
              <a:ea typeface="+mj-ea"/>
              <a:cs typeface="+mj-cs"/>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4099" name="Rectangle 3"/>
          <p:cNvSpPr>
            <a:spLocks noChangeArrowheads="1"/>
          </p:cNvSpPr>
          <p:nvPr/>
        </p:nvSpPr>
        <p:spPr bwMode="auto">
          <a:xfrm>
            <a:off x="901701" y="4709122"/>
            <a:ext cx="982979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sym typeface="Symbol" pitchFamily="18" charset="2"/>
            </a:endParaRPr>
          </a:p>
        </p:txBody>
      </p:sp>
      <p:sp>
        <p:nvSpPr>
          <p:cNvPr id="70663" name="Rectangle 7"/>
          <p:cNvSpPr>
            <a:spLocks noChangeArrowheads="1"/>
          </p:cNvSpPr>
          <p:nvPr/>
        </p:nvSpPr>
        <p:spPr bwMode="auto">
          <a:xfrm>
            <a:off x="0" y="9334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664" name="Rectangle 8"/>
          <p:cNvSpPr>
            <a:spLocks noChangeArrowheads="1"/>
          </p:cNvSpPr>
          <p:nvPr/>
        </p:nvSpPr>
        <p:spPr bwMode="auto">
          <a:xfrm>
            <a:off x="77950" y="1482978"/>
            <a:ext cx="5923394"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just" fontAlgn="base">
              <a:spcBef>
                <a:spcPct val="0"/>
              </a:spcBef>
              <a:spcAft>
                <a:spcPct val="0"/>
              </a:spcAft>
              <a:buFont typeface="Arial" pitchFamily="34" charset="0"/>
              <a:buChar char="•"/>
            </a:pPr>
            <a:r>
              <a:rPr lang="en-IN" sz="2200" dirty="0"/>
              <a:t>semiconductor exhibits an electrical conductivity intermediate between that of metal and insulators </a:t>
            </a:r>
          </a:p>
          <a:p>
            <a:pPr marL="342900" indent="-342900" algn="just" fontAlgn="base">
              <a:spcBef>
                <a:spcPct val="0"/>
              </a:spcBef>
              <a:spcAft>
                <a:spcPct val="0"/>
              </a:spcAft>
              <a:buFont typeface="Arial" pitchFamily="34" charset="0"/>
              <a:buChar char="•"/>
            </a:pPr>
            <a:r>
              <a:rPr lang="en-IN" sz="2200" dirty="0"/>
              <a:t>the energy gap </a:t>
            </a:r>
            <a:r>
              <a:rPr lang="en-IN" sz="2200" dirty="0" err="1"/>
              <a:t>E</a:t>
            </a:r>
            <a:r>
              <a:rPr lang="en-IN" sz="2200" baseline="-25000" dirty="0" err="1"/>
              <a:t>g</a:t>
            </a:r>
            <a:r>
              <a:rPr lang="en-IN" sz="2200" dirty="0"/>
              <a:t> is relatively small (of the order of 1eV). </a:t>
            </a:r>
          </a:p>
          <a:p>
            <a:pPr marL="342900" indent="-342900" algn="just" fontAlgn="base">
              <a:spcBef>
                <a:spcPct val="0"/>
              </a:spcBef>
              <a:spcAft>
                <a:spcPct val="0"/>
              </a:spcAft>
              <a:buFont typeface="Arial" pitchFamily="34" charset="0"/>
              <a:buChar char="•"/>
            </a:pPr>
            <a:r>
              <a:rPr lang="en-IN" sz="2200" dirty="0"/>
              <a:t>an appreciable number of electrons can be thermally excited across the gap from the states near the top of the valence band to states the bottom of the conduction band. </a:t>
            </a:r>
          </a:p>
        </p:txBody>
      </p:sp>
      <p:pic>
        <p:nvPicPr>
          <p:cNvPr id="3" name="Picture 2">
            <a:extLst>
              <a:ext uri="{FF2B5EF4-FFF2-40B4-BE49-F238E27FC236}">
                <a16:creationId xmlns:a16="http://schemas.microsoft.com/office/drawing/2014/main" xmlns="" id="{65FFF69D-7F99-44D3-A1B5-61705CA1945A}"/>
              </a:ext>
            </a:extLst>
          </p:cNvPr>
          <p:cNvPicPr>
            <a:picLocks noChangeAspect="1"/>
          </p:cNvPicPr>
          <p:nvPr/>
        </p:nvPicPr>
        <p:blipFill>
          <a:blip r:embed="rId4"/>
          <a:stretch>
            <a:fillRect/>
          </a:stretch>
        </p:blipFill>
        <p:spPr>
          <a:xfrm>
            <a:off x="-1" y="-2277"/>
            <a:ext cx="1504949" cy="1023587"/>
          </a:xfrm>
          <a:prstGeom prst="rect">
            <a:avLst/>
          </a:prstGeom>
        </p:spPr>
      </p:pic>
      <p:pic>
        <p:nvPicPr>
          <p:cNvPr id="12" name="Picture 11"/>
          <p:cNvPicPr/>
          <p:nvPr/>
        </p:nvPicPr>
        <p:blipFill>
          <a:blip r:embed="rId5" cstate="print"/>
          <a:srcRect/>
          <a:stretch>
            <a:fillRect/>
          </a:stretch>
        </p:blipFill>
        <p:spPr bwMode="auto">
          <a:xfrm>
            <a:off x="6001344" y="1021310"/>
            <a:ext cx="5721586" cy="3086665"/>
          </a:xfrm>
          <a:prstGeom prst="rect">
            <a:avLst/>
          </a:prstGeom>
          <a:noFill/>
          <a:ln w="9525">
            <a:noFill/>
            <a:miter lim="800000"/>
            <a:headEnd/>
            <a:tailEnd/>
          </a:ln>
        </p:spPr>
      </p:pic>
      <p:sp>
        <p:nvSpPr>
          <p:cNvPr id="13" name="Rectangle 12"/>
          <p:cNvSpPr/>
          <p:nvPr/>
        </p:nvSpPr>
        <p:spPr>
          <a:xfrm>
            <a:off x="77949" y="1021311"/>
            <a:ext cx="10653551" cy="461665"/>
          </a:xfrm>
          <a:prstGeom prst="rect">
            <a:avLst/>
          </a:prstGeom>
        </p:spPr>
        <p:txBody>
          <a:bodyPr wrap="square">
            <a:spAutoFit/>
          </a:bodyPr>
          <a:lstStyle/>
          <a:p>
            <a:r>
              <a:rPr lang="en-IN" sz="2400" b="1" dirty="0"/>
              <a:t>Semiconductor </a:t>
            </a:r>
          </a:p>
        </p:txBody>
      </p:sp>
      <p:sp>
        <p:nvSpPr>
          <p:cNvPr id="14" name="Rectangle 13"/>
          <p:cNvSpPr/>
          <p:nvPr/>
        </p:nvSpPr>
        <p:spPr>
          <a:xfrm>
            <a:off x="245660" y="4709122"/>
            <a:ext cx="6028532" cy="1446550"/>
          </a:xfrm>
          <a:prstGeom prst="rect">
            <a:avLst/>
          </a:prstGeom>
        </p:spPr>
        <p:txBody>
          <a:bodyPr wrap="square">
            <a:spAutoFit/>
          </a:bodyPr>
          <a:lstStyle/>
          <a:p>
            <a:pPr marL="342900" indent="-342900" algn="just" fontAlgn="base">
              <a:spcBef>
                <a:spcPct val="0"/>
              </a:spcBef>
              <a:spcAft>
                <a:spcPct val="0"/>
              </a:spcAft>
              <a:buFont typeface="Arial" pitchFamily="34" charset="0"/>
              <a:buChar char="•"/>
            </a:pPr>
            <a:r>
              <a:rPr lang="en-IN" sz="2200" dirty="0"/>
              <a:t>As the temperature approaches absolute zero, the thermal excitation becomes vanishingly small and therefore all semiconductors behave as insulators at such temperatures.</a:t>
            </a:r>
          </a:p>
        </p:txBody>
      </p:sp>
    </p:spTree>
    <p:extLst>
      <p:ext uri="{BB962C8B-B14F-4D97-AF65-F5344CB8AC3E}">
        <p14:creationId xmlns:p14="http://schemas.microsoft.com/office/powerpoint/2010/main" val="2041208626"/>
      </p:ext>
    </p:extLst>
  </p:cSld>
  <p:clrMapOvr>
    <a:masterClrMapping/>
  </p:clrMapOvr>
  <p:transition advTm="39490"/>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altLang="zh-CN" sz="2800" b="1" dirty="0">
                <a:solidFill>
                  <a:schemeClr val="bg1"/>
                </a:solidFill>
                <a:latin typeface="Tinos"/>
                <a:ea typeface="+mj-ea"/>
                <a:cs typeface="+mj-cs"/>
              </a:rPr>
              <a:t>Classification of solids</a:t>
            </a:r>
          </a:p>
          <a:p>
            <a:pPr algn="ctr">
              <a:lnSpc>
                <a:spcPct val="90000"/>
              </a:lnSpc>
              <a:spcBef>
                <a:spcPct val="0"/>
              </a:spcBef>
              <a:defRPr/>
            </a:pPr>
            <a:endParaRPr lang="en-IN" sz="2800" b="1" dirty="0">
              <a:solidFill>
                <a:schemeClr val="bg1"/>
              </a:solidFill>
              <a:latin typeface="Tinos"/>
              <a:ea typeface="+mj-ea"/>
              <a:cs typeface="+mj-cs"/>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4099" name="Rectangle 3"/>
          <p:cNvSpPr>
            <a:spLocks noChangeArrowheads="1"/>
          </p:cNvSpPr>
          <p:nvPr/>
        </p:nvSpPr>
        <p:spPr bwMode="auto">
          <a:xfrm>
            <a:off x="901701" y="4709122"/>
            <a:ext cx="982979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sym typeface="Symbol" pitchFamily="18" charset="2"/>
            </a:endParaRPr>
          </a:p>
        </p:txBody>
      </p:sp>
      <p:sp>
        <p:nvSpPr>
          <p:cNvPr id="70663" name="Rectangle 7"/>
          <p:cNvSpPr>
            <a:spLocks noChangeArrowheads="1"/>
          </p:cNvSpPr>
          <p:nvPr/>
        </p:nvSpPr>
        <p:spPr bwMode="auto">
          <a:xfrm>
            <a:off x="0" y="9334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664" name="Rectangle 8"/>
          <p:cNvSpPr>
            <a:spLocks noChangeArrowheads="1"/>
          </p:cNvSpPr>
          <p:nvPr/>
        </p:nvSpPr>
        <p:spPr bwMode="auto">
          <a:xfrm>
            <a:off x="77949" y="1482976"/>
            <a:ext cx="5923395"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just" fontAlgn="base">
              <a:spcBef>
                <a:spcPct val="0"/>
              </a:spcBef>
              <a:spcAft>
                <a:spcPct val="0"/>
              </a:spcAft>
              <a:buFont typeface="Arial" pitchFamily="34" charset="0"/>
              <a:buChar char="•"/>
            </a:pPr>
            <a:r>
              <a:rPr lang="en-IN" sz="2400" dirty="0"/>
              <a:t>Upper most energy band is partially filled or if the uppermost filled band and the next unoccupied band overlap in energy, the crystal is known as conductors (metal). </a:t>
            </a:r>
          </a:p>
        </p:txBody>
      </p:sp>
      <p:pic>
        <p:nvPicPr>
          <p:cNvPr id="3" name="Picture 2">
            <a:extLst>
              <a:ext uri="{FF2B5EF4-FFF2-40B4-BE49-F238E27FC236}">
                <a16:creationId xmlns:a16="http://schemas.microsoft.com/office/drawing/2014/main" xmlns="" id="{65FFF69D-7F99-44D3-A1B5-61705CA1945A}"/>
              </a:ext>
            </a:extLst>
          </p:cNvPr>
          <p:cNvPicPr>
            <a:picLocks noChangeAspect="1"/>
          </p:cNvPicPr>
          <p:nvPr/>
        </p:nvPicPr>
        <p:blipFill>
          <a:blip r:embed="rId4"/>
          <a:stretch>
            <a:fillRect/>
          </a:stretch>
        </p:blipFill>
        <p:spPr>
          <a:xfrm>
            <a:off x="-1" y="-2277"/>
            <a:ext cx="1504949" cy="1023587"/>
          </a:xfrm>
          <a:prstGeom prst="rect">
            <a:avLst/>
          </a:prstGeom>
        </p:spPr>
      </p:pic>
      <p:pic>
        <p:nvPicPr>
          <p:cNvPr id="12" name="Picture 11"/>
          <p:cNvPicPr/>
          <p:nvPr/>
        </p:nvPicPr>
        <p:blipFill>
          <a:blip r:embed="rId5" cstate="print"/>
          <a:srcRect/>
          <a:stretch>
            <a:fillRect/>
          </a:stretch>
        </p:blipFill>
        <p:spPr bwMode="auto">
          <a:xfrm>
            <a:off x="6392465" y="977381"/>
            <a:ext cx="5721586" cy="2891234"/>
          </a:xfrm>
          <a:prstGeom prst="rect">
            <a:avLst/>
          </a:prstGeom>
          <a:noFill/>
          <a:ln w="9525">
            <a:noFill/>
            <a:miter lim="800000"/>
            <a:headEnd/>
            <a:tailEnd/>
          </a:ln>
        </p:spPr>
      </p:pic>
      <p:sp>
        <p:nvSpPr>
          <p:cNvPr id="13" name="Rectangle 12"/>
          <p:cNvSpPr/>
          <p:nvPr/>
        </p:nvSpPr>
        <p:spPr>
          <a:xfrm>
            <a:off x="77949" y="1021311"/>
            <a:ext cx="10653551" cy="461665"/>
          </a:xfrm>
          <a:prstGeom prst="rect">
            <a:avLst/>
          </a:prstGeom>
        </p:spPr>
        <p:txBody>
          <a:bodyPr wrap="square">
            <a:spAutoFit/>
          </a:bodyPr>
          <a:lstStyle/>
          <a:p>
            <a:r>
              <a:rPr lang="en-IN" sz="2400" b="1" dirty="0"/>
              <a:t>Conductor </a:t>
            </a:r>
          </a:p>
        </p:txBody>
      </p:sp>
      <p:sp>
        <p:nvSpPr>
          <p:cNvPr id="15" name="Rectangle 14"/>
          <p:cNvSpPr/>
          <p:nvPr/>
        </p:nvSpPr>
        <p:spPr>
          <a:xfrm>
            <a:off x="77949" y="3052636"/>
            <a:ext cx="5923395" cy="1938992"/>
          </a:xfrm>
          <a:prstGeom prst="rect">
            <a:avLst/>
          </a:prstGeom>
        </p:spPr>
        <p:txBody>
          <a:bodyPr wrap="square">
            <a:spAutoFit/>
          </a:bodyPr>
          <a:lstStyle/>
          <a:p>
            <a:pPr marL="342900" indent="-342900" algn="just" fontAlgn="base">
              <a:spcBef>
                <a:spcPct val="0"/>
              </a:spcBef>
              <a:spcAft>
                <a:spcPct val="0"/>
              </a:spcAft>
              <a:buFont typeface="Arial" pitchFamily="34" charset="0"/>
              <a:buChar char="•"/>
            </a:pPr>
            <a:r>
              <a:rPr lang="en-IN" sz="2400" dirty="0"/>
              <a:t>the electron in the uppermost band find adjacent vacant states to move into, by absorbing energy from an applied electric field. These electrons thus behave as free electrons and conduct electric currents. </a:t>
            </a:r>
          </a:p>
        </p:txBody>
      </p:sp>
      <p:sp>
        <p:nvSpPr>
          <p:cNvPr id="16" name="Rectangle 15"/>
          <p:cNvSpPr/>
          <p:nvPr/>
        </p:nvSpPr>
        <p:spPr>
          <a:xfrm>
            <a:off x="6825095" y="4107975"/>
            <a:ext cx="2529919" cy="2308324"/>
          </a:xfrm>
          <a:prstGeom prst="rect">
            <a:avLst/>
          </a:prstGeom>
        </p:spPr>
        <p:txBody>
          <a:bodyPr wrap="square">
            <a:spAutoFit/>
          </a:bodyPr>
          <a:lstStyle/>
          <a:p>
            <a:pPr>
              <a:buFont typeface="Arial" pitchFamily="34" charset="0"/>
              <a:buChar char="•"/>
            </a:pPr>
            <a:r>
              <a:rPr lang="en-IN" dirty="0"/>
              <a:t>The band gap </a:t>
            </a:r>
            <a:r>
              <a:rPr lang="en-IN" dirty="0" err="1"/>
              <a:t>E</a:t>
            </a:r>
            <a:r>
              <a:rPr lang="en-IN" baseline="-25000" dirty="0" err="1"/>
              <a:t>g</a:t>
            </a:r>
            <a:r>
              <a:rPr lang="en-IN" dirty="0"/>
              <a:t> of a typical insulator, such as diamond is about 6eV while that of semiconductors lies in the range of 2 </a:t>
            </a:r>
            <a:r>
              <a:rPr lang="en-IN" dirty="0" err="1"/>
              <a:t>eV</a:t>
            </a:r>
            <a:r>
              <a:rPr lang="en-IN" dirty="0"/>
              <a:t> to 2.5eV and in conductor it is zero</a:t>
            </a:r>
          </a:p>
        </p:txBody>
      </p:sp>
      <p:sp>
        <p:nvSpPr>
          <p:cNvPr id="18" name="Rectangle 17"/>
          <p:cNvSpPr/>
          <p:nvPr/>
        </p:nvSpPr>
        <p:spPr>
          <a:xfrm>
            <a:off x="77949" y="4991628"/>
            <a:ext cx="6747146" cy="1323439"/>
          </a:xfrm>
          <a:prstGeom prst="rect">
            <a:avLst/>
          </a:prstGeom>
        </p:spPr>
        <p:txBody>
          <a:bodyPr wrap="square">
            <a:spAutoFit/>
          </a:bodyPr>
          <a:lstStyle/>
          <a:p>
            <a:pPr marL="342900" indent="-342900" algn="just" fontAlgn="base">
              <a:spcBef>
                <a:spcPct val="0"/>
              </a:spcBef>
              <a:spcAft>
                <a:spcPct val="0"/>
              </a:spcAft>
              <a:buFont typeface="Arial" pitchFamily="34" charset="0"/>
              <a:buChar char="•"/>
            </a:pPr>
            <a:r>
              <a:rPr lang="en-IN" sz="2000" dirty="0"/>
              <a:t>The electrical conductivity of a metal, at room temperature, is of order of 10</a:t>
            </a:r>
            <a:r>
              <a:rPr lang="en-IN" sz="2000" baseline="30000" dirty="0"/>
              <a:t>6</a:t>
            </a:r>
            <a:r>
              <a:rPr lang="en-IN" sz="2000" dirty="0"/>
              <a:t>mho/cm, that of semiconductor lies in the range 10</a:t>
            </a:r>
            <a:r>
              <a:rPr lang="en-IN" sz="2000" baseline="30000" dirty="0"/>
              <a:t>3</a:t>
            </a:r>
            <a:r>
              <a:rPr lang="en-IN" sz="2000" dirty="0"/>
              <a:t>mho/cm to 10</a:t>
            </a:r>
            <a:r>
              <a:rPr lang="en-IN" sz="2000" baseline="30000" dirty="0"/>
              <a:t>6</a:t>
            </a:r>
            <a:r>
              <a:rPr lang="en-IN" sz="2000" dirty="0"/>
              <a:t>mho/cm, and that of a good insulator is of order of 10</a:t>
            </a:r>
            <a:r>
              <a:rPr lang="en-IN" sz="2000" baseline="30000" dirty="0"/>
              <a:t>-12</a:t>
            </a:r>
            <a:r>
              <a:rPr lang="en-IN" sz="2000" dirty="0"/>
              <a:t> mho/cm. </a:t>
            </a:r>
          </a:p>
        </p:txBody>
      </p:sp>
    </p:spTree>
    <p:extLst>
      <p:ext uri="{BB962C8B-B14F-4D97-AF65-F5344CB8AC3E}">
        <p14:creationId xmlns:p14="http://schemas.microsoft.com/office/powerpoint/2010/main" val="2041208626"/>
      </p:ext>
    </p:extLst>
  </p:cSld>
  <p:clrMapOvr>
    <a:masterClrMapping/>
  </p:clrMapOvr>
  <p:transition advTm="64004"/>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Practice Questions</a:t>
            </a: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xmlns="" id="{07FC21E6-A9B4-4DD8-A1F4-108F77166F0B}"/>
              </a:ext>
            </a:extLst>
          </p:cNvPr>
          <p:cNvSpPr/>
          <p:nvPr/>
        </p:nvSpPr>
        <p:spPr>
          <a:xfrm>
            <a:off x="382173" y="1342237"/>
            <a:ext cx="11427654" cy="1569660"/>
          </a:xfrm>
          <a:prstGeom prst="rect">
            <a:avLst/>
          </a:prstGeom>
          <a:noFill/>
        </p:spPr>
        <p:txBody>
          <a:bodyPr wrap="square" lIns="91440" tIns="45720" rIns="91440" bIns="45720">
            <a:spAutoFit/>
          </a:bodyPr>
          <a:lstStyle/>
          <a:p>
            <a:pPr marL="457200" lvl="0" indent="-457200">
              <a:buAutoNum type="arabicPeriod"/>
            </a:pPr>
            <a:r>
              <a:rPr lang="en-US" sz="2400" dirty="0">
                <a:solidFill>
                  <a:prstClr val="black"/>
                </a:solidFill>
                <a:latin typeface="Times New Roman" pitchFamily="18" charset="0"/>
                <a:cs typeface="Times New Roman" pitchFamily="18" charset="0"/>
              </a:rPr>
              <a:t>What would be the band structure if the barrier strength is extremely negligible? Justify your answer with diagram.</a:t>
            </a:r>
          </a:p>
          <a:p>
            <a:pPr marL="457200" lvl="0" indent="-457200">
              <a:buAutoNum type="arabicPeriod"/>
            </a:pPr>
            <a:r>
              <a:rPr lang="en-US" sz="2400" dirty="0">
                <a:solidFill>
                  <a:prstClr val="black"/>
                </a:solidFill>
                <a:latin typeface="Times New Roman" pitchFamily="18" charset="0"/>
                <a:cs typeface="Times New Roman" pitchFamily="18" charset="0"/>
              </a:rPr>
              <a:t>What would be the band structure if the barrier strength is extremely high? Justify your answer with diagram.</a:t>
            </a:r>
          </a:p>
        </p:txBody>
      </p:sp>
      <p:sp>
        <p:nvSpPr>
          <p:cNvPr id="3" name="Rectangle 2">
            <a:extLst>
              <a:ext uri="{FF2B5EF4-FFF2-40B4-BE49-F238E27FC236}">
                <a16:creationId xmlns:a16="http://schemas.microsoft.com/office/drawing/2014/main" xmlns="" id="{0AB8FC2C-E3ED-40CF-9866-E0AD8643F424}"/>
              </a:ext>
            </a:extLst>
          </p:cNvPr>
          <p:cNvSpPr>
            <a:spLocks noChangeArrowheads="1"/>
          </p:cNvSpPr>
          <p:nvPr/>
        </p:nvSpPr>
        <p:spPr bwMode="auto">
          <a:xfrm rot="10800000" flipV="1">
            <a:off x="324582" y="2911897"/>
            <a:ext cx="1106658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prstClr val="black"/>
                </a:solidFill>
                <a:latin typeface="Times New Roman" pitchFamily="18" charset="0"/>
                <a:cs typeface="Times New Roman" pitchFamily="18" charset="0"/>
              </a:rPr>
              <a:t>3. Write</a:t>
            </a:r>
            <a:r>
              <a:rPr kumimoji="0" lang="en-US" altLang="en-US" sz="1100" b="0" i="0" u="none" strike="noStrike" cap="none" normalizeH="0" baseline="0" dirty="0">
                <a:ln>
                  <a:noFill/>
                </a:ln>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a:solidFill>
                  <a:prstClr val="black"/>
                </a:solidFill>
                <a:latin typeface="Times New Roman" pitchFamily="18" charset="0"/>
                <a:cs typeface="Times New Roman" pitchFamily="18" charset="0"/>
              </a:rPr>
              <a:t>down the Schrodinger’s equations for an electron moving in the periodic potential V(x)=0 for 0&lt;x&lt;a and V(x)= V</a:t>
            </a:r>
            <a:r>
              <a:rPr lang="en-US" altLang="en-US" sz="2400" baseline="-25000" dirty="0">
                <a:solidFill>
                  <a:prstClr val="black"/>
                </a:solidFill>
                <a:latin typeface="Times New Roman" pitchFamily="18" charset="0"/>
                <a:cs typeface="Times New Roman" pitchFamily="18" charset="0"/>
              </a:rPr>
              <a:t>0</a:t>
            </a:r>
            <a:r>
              <a:rPr lang="en-US" altLang="en-US" sz="2400" dirty="0">
                <a:solidFill>
                  <a:prstClr val="black"/>
                </a:solidFill>
                <a:latin typeface="Times New Roman" pitchFamily="18" charset="0"/>
                <a:cs typeface="Times New Roman" pitchFamily="18" charset="0"/>
              </a:rPr>
              <a:t> for –b&lt;x&lt;0. Solve the Schrodinger’s equations to obtain  the condition for the existence of wave function </a:t>
            </a:r>
          </a:p>
        </p:txBody>
      </p:sp>
      <p:graphicFrame>
        <p:nvGraphicFramePr>
          <p:cNvPr id="4" name="Object 3">
            <a:extLst>
              <a:ext uri="{FF2B5EF4-FFF2-40B4-BE49-F238E27FC236}">
                <a16:creationId xmlns:a16="http://schemas.microsoft.com/office/drawing/2014/main" xmlns="" id="{33796E0C-DE54-422C-BDF0-280986C6709B}"/>
              </a:ext>
            </a:extLst>
          </p:cNvPr>
          <p:cNvGraphicFramePr>
            <a:graphicFrameLocks noChangeAspect="1"/>
          </p:cNvGraphicFramePr>
          <p:nvPr>
            <p:extLst>
              <p:ext uri="{D42A27DB-BD31-4B8C-83A1-F6EECF244321}">
                <p14:modId xmlns:p14="http://schemas.microsoft.com/office/powerpoint/2010/main" val="2453894351"/>
              </p:ext>
            </p:extLst>
          </p:nvPr>
        </p:nvGraphicFramePr>
        <p:xfrm>
          <a:off x="1913205" y="4091330"/>
          <a:ext cx="6286138" cy="680382"/>
        </p:xfrm>
        <a:graphic>
          <a:graphicData uri="http://schemas.openxmlformats.org/presentationml/2006/ole">
            <mc:AlternateContent xmlns:mc="http://schemas.openxmlformats.org/markup-compatibility/2006">
              <mc:Choice xmlns:v="urn:schemas-microsoft-com:vml" Requires="v">
                <p:oleObj spid="_x0000_s7171" r:id="rId5" imgW="4051300" imgH="444500" progId="Equation.3">
                  <p:embed/>
                </p:oleObj>
              </mc:Choice>
              <mc:Fallback>
                <p:oleObj r:id="rId5" imgW="4051300" imgH="4445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3205" y="4091330"/>
                        <a:ext cx="6286138" cy="680382"/>
                      </a:xfrm>
                      <a:prstGeom prst="rect">
                        <a:avLst/>
                      </a:prstGeom>
                      <a:noFill/>
                    </p:spPr>
                  </p:pic>
                </p:oleObj>
              </mc:Fallback>
            </mc:AlternateContent>
          </a:graphicData>
        </a:graphic>
      </p:graphicFrame>
      <p:sp>
        <p:nvSpPr>
          <p:cNvPr id="5" name="Rectangle 3">
            <a:extLst>
              <a:ext uri="{FF2B5EF4-FFF2-40B4-BE49-F238E27FC236}">
                <a16:creationId xmlns:a16="http://schemas.microsoft.com/office/drawing/2014/main" xmlns="" id="{DC9CAFE4-86E9-4912-96DD-9E6C9ABE0B6C}"/>
              </a:ext>
            </a:extLst>
          </p:cNvPr>
          <p:cNvSpPr>
            <a:spLocks noChangeArrowheads="1"/>
          </p:cNvSpPr>
          <p:nvPr/>
        </p:nvSpPr>
        <p:spPr bwMode="auto">
          <a:xfrm>
            <a:off x="324583" y="4663969"/>
            <a:ext cx="71875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a:solidFill>
                  <a:prstClr val="black"/>
                </a:solidFill>
                <a:latin typeface="Times New Roman" pitchFamily="18" charset="0"/>
                <a:cs typeface="Times New Roman" pitchFamily="18" charset="0"/>
              </a:rPr>
              <a:t>for E &lt;&lt;V</a:t>
            </a:r>
            <a:r>
              <a:rPr lang="en-US" altLang="en-US" sz="2400" baseline="-25000" dirty="0">
                <a:solidFill>
                  <a:prstClr val="black"/>
                </a:solidFill>
                <a:latin typeface="Times New Roman" pitchFamily="18" charset="0"/>
                <a:cs typeface="Times New Roman" pitchFamily="18" charset="0"/>
              </a:rPr>
              <a:t>0</a:t>
            </a:r>
            <a:r>
              <a:rPr lang="en-US" altLang="en-US" sz="2400" dirty="0">
                <a:solidFill>
                  <a:prstClr val="black"/>
                </a:solidFill>
                <a:latin typeface="Times New Roman" pitchFamily="18" charset="0"/>
                <a:cs typeface="Times New Roman" pitchFamily="18" charset="0"/>
              </a:rPr>
              <a:t> , V</a:t>
            </a:r>
            <a:r>
              <a:rPr lang="en-US" altLang="en-US" sz="2400" baseline="-25000" dirty="0">
                <a:solidFill>
                  <a:prstClr val="black"/>
                </a:solidFill>
                <a:latin typeface="Times New Roman" pitchFamily="18" charset="0"/>
                <a:cs typeface="Times New Roman" pitchFamily="18" charset="0"/>
              </a:rPr>
              <a:t>0</a:t>
            </a:r>
            <a:r>
              <a:rPr lang="en-US" altLang="en-US" sz="2400" dirty="0">
                <a:solidFill>
                  <a:prstClr val="black"/>
                </a:solidFill>
                <a:latin typeface="Times New Roman" pitchFamily="18" charset="0"/>
                <a:cs typeface="Times New Roman" pitchFamily="18" charset="0"/>
              </a:rPr>
              <a:t>→∞ and b→0</a:t>
            </a:r>
          </a:p>
          <a:p>
            <a:pPr marL="0" marR="0" lvl="0" indent="0" algn="just" defTabSz="914400" rtl="0" eaLnBrk="0" fontAlgn="base" latinLnBrk="0" hangingPunct="0">
              <a:lnSpc>
                <a:spcPct val="100000"/>
              </a:lnSpc>
              <a:spcBef>
                <a:spcPct val="0"/>
              </a:spcBef>
              <a:spcAft>
                <a:spcPct val="0"/>
              </a:spcAft>
              <a:buClrTx/>
              <a:buSzTx/>
              <a:buFontTx/>
              <a:buNone/>
              <a:tabLst/>
            </a:pPr>
            <a:r>
              <a:rPr lang="en-US" sz="2400" dirty="0">
                <a:solidFill>
                  <a:prstClr val="black"/>
                </a:solidFill>
                <a:latin typeface="Times New Roman" pitchFamily="18" charset="0"/>
                <a:cs typeface="Times New Roman" pitchFamily="18" charset="0"/>
              </a:rPr>
              <a:t>4. Based on band theory of solids ,distinguish between conductors, semiconductors, and  insulators . 	</a:t>
            </a:r>
            <a:r>
              <a:rPr lang="en-US" altLang="en-US" sz="2400" dirty="0">
                <a:solidFill>
                  <a:prstClr val="black"/>
                </a:solidFill>
                <a:latin typeface="Times New Roman" pitchFamily="18" charset="0"/>
                <a:cs typeface="Times New Roman" pitchFamily="18" charset="0"/>
              </a:rPr>
              <a:t>. </a:t>
            </a:r>
          </a:p>
        </p:txBody>
      </p:sp>
    </p:spTree>
    <p:extLst>
      <p:ext uri="{BB962C8B-B14F-4D97-AF65-F5344CB8AC3E}">
        <p14:creationId xmlns:p14="http://schemas.microsoft.com/office/powerpoint/2010/main" val="2445821806"/>
      </p:ext>
    </p:extLst>
  </p:cSld>
  <p:clrMapOvr>
    <a:masterClrMapping/>
  </p:clrMapOvr>
  <p:transition advTm="54890"/>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a:t>
            </a:r>
            <a:r>
              <a:rPr lang="en-US" altLang="zh-CN" b="1" dirty="0">
                <a:solidFill>
                  <a:schemeClr val="bg1"/>
                </a:solidFill>
                <a:latin typeface="Tinos"/>
              </a:rPr>
              <a:t> BBS01T1002</a:t>
            </a:r>
            <a:r>
              <a:rPr lang="en-US" altLang="zh-CN" b="1" dirty="0">
                <a:solidFill>
                  <a:schemeClr val="bg1"/>
                </a:solidFill>
                <a:latin typeface="Tinos"/>
                <a:ea typeface="+mj-ea"/>
                <a:cs typeface="+mj-cs"/>
              </a:rPr>
              <a:t>		   Course Name: Semiconductor  Physics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Dr. </a:t>
            </a:r>
            <a:r>
              <a:rPr lang="en-IN" altLang="zh-CN" b="1" noProof="0" dirty="0" err="1">
                <a:solidFill>
                  <a:schemeClr val="bg1"/>
                </a:solidFill>
                <a:latin typeface="Tinos"/>
                <a:ea typeface="+mj-ea"/>
                <a:cs typeface="+mj-cs"/>
              </a:rPr>
              <a:t>Susmita</a:t>
            </a:r>
            <a:r>
              <a:rPr lang="en-IN" altLang="zh-CN" b="1" noProof="0" dirty="0">
                <a:solidFill>
                  <a:schemeClr val="bg1"/>
                </a:solidFill>
                <a:latin typeface="Tinos"/>
                <a:ea typeface="+mj-ea"/>
                <a:cs typeface="+mj-cs"/>
              </a:rPr>
              <a:t> </a:t>
            </a:r>
            <a:r>
              <a:rPr lang="en-IN" altLang="zh-CN" b="1" noProof="0" dirty="0" err="1">
                <a:solidFill>
                  <a:schemeClr val="bg1"/>
                </a:solidFill>
                <a:latin typeface="Tinos"/>
                <a:ea typeface="+mj-ea"/>
                <a:cs typeface="+mj-cs"/>
              </a:rPr>
              <a:t>Majumdar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xmlns="" id="{07FC21E6-A9B4-4DD8-A1F4-108F77166F0B}"/>
              </a:ext>
            </a:extLst>
          </p:cNvPr>
          <p:cNvSpPr/>
          <p:nvPr/>
        </p:nvSpPr>
        <p:spPr>
          <a:xfrm>
            <a:off x="762001" y="1887752"/>
            <a:ext cx="10572750" cy="3046988"/>
          </a:xfrm>
          <a:prstGeom prst="rect">
            <a:avLst/>
          </a:prstGeom>
          <a:noFill/>
        </p:spPr>
        <p:txBody>
          <a:bodyPr wrap="square" lIns="91440" tIns="45720" rIns="91440" bIns="45720">
            <a:spAutoFit/>
          </a:bodyPr>
          <a:lstStyle/>
          <a:p>
            <a:pPr lvl="0"/>
            <a:r>
              <a:rPr lang="en-IN" sz="2000" dirty="0">
                <a:solidFill>
                  <a:prstClr val="black"/>
                </a:solidFill>
              </a:rPr>
              <a:t>1</a:t>
            </a:r>
            <a:r>
              <a:rPr lang="en-IN" sz="2400" dirty="0">
                <a:solidFill>
                  <a:prstClr val="black"/>
                </a:solidFill>
                <a:latin typeface="Times New Roman" pitchFamily="18" charset="0"/>
                <a:cs typeface="Times New Roman" pitchFamily="18" charset="0"/>
              </a:rPr>
              <a:t>. </a:t>
            </a:r>
            <a:r>
              <a:rPr lang="en-US" sz="2400" dirty="0"/>
              <a:t>J. Singh , Semiconductor optoelectronics, Physics and Technology, Mc-</a:t>
            </a:r>
            <a:r>
              <a:rPr lang="en-US" sz="2400" dirty="0" err="1"/>
              <a:t>Graw</a:t>
            </a:r>
            <a:r>
              <a:rPr lang="en-US" sz="2400" dirty="0"/>
              <a:t> –Hill Inc. 1995.</a:t>
            </a:r>
            <a:endParaRPr lang="en-IN" sz="2400" dirty="0"/>
          </a:p>
          <a:p>
            <a:pPr lvl="0"/>
            <a:r>
              <a:rPr lang="en-US" sz="2400" dirty="0"/>
              <a:t>2. S.M. </a:t>
            </a:r>
            <a:r>
              <a:rPr lang="en-US" sz="2400" dirty="0" err="1"/>
              <a:t>Sze</a:t>
            </a:r>
            <a:r>
              <a:rPr lang="en-US" sz="2400" dirty="0"/>
              <a:t>,  Semiconductor Devices: Physics and Technology, Wiley 2008.</a:t>
            </a:r>
          </a:p>
          <a:p>
            <a:r>
              <a:rPr lang="en-US" sz="2400" dirty="0"/>
              <a:t>3. </a:t>
            </a:r>
            <a:r>
              <a:rPr lang="en-US" sz="2400" dirty="0" err="1"/>
              <a:t>Pillai</a:t>
            </a:r>
            <a:r>
              <a:rPr lang="en-US" sz="2400" dirty="0"/>
              <a:t> S O, Solid State Physics,( 2010), sixth edition, New Age International (P) Ltd. ISBN-9788122427264.</a:t>
            </a:r>
          </a:p>
          <a:p>
            <a:r>
              <a:rPr lang="en-US" sz="2400" dirty="0"/>
              <a:t>4. https://www.youtube.com/watch?v=okbCAdfKXoU</a:t>
            </a:r>
            <a:endParaRPr lang="en-IN" sz="2400" dirty="0"/>
          </a:p>
          <a:p>
            <a:pPr lvl="0"/>
            <a:r>
              <a:rPr lang="en-US" sz="2400" dirty="0"/>
              <a:t> </a:t>
            </a:r>
            <a:endParaRPr lang="en-IN" sz="2400" dirty="0"/>
          </a:p>
          <a:p>
            <a:pPr lvl="0"/>
            <a:r>
              <a:rPr lang="en-IN" sz="2400" dirty="0">
                <a:solidFill>
                  <a:prstClr val="black"/>
                </a:solidFill>
                <a:latin typeface="Times New Roman" pitchFamily="18" charset="0"/>
                <a:cs typeface="Times New Roman" pitchFamily="18" charset="0"/>
              </a:rPr>
              <a:t> </a:t>
            </a:r>
            <a:endParaRPr lang="en-US" sz="2400" dirty="0">
              <a:solidFill>
                <a:srgbClr val="000000"/>
              </a:solidFill>
              <a:latin typeface="Times New Roman" pitchFamily="18" charset="0"/>
              <a:ea typeface="Times New Roman" panose="02020603050405020304" pitchFamily="18" charset="0"/>
              <a:cs typeface="Times New Roman" pitchFamily="18" charset="0"/>
            </a:endParaRPr>
          </a:p>
        </p:txBody>
      </p:sp>
      <p:sp>
        <p:nvSpPr>
          <p:cNvPr id="6" name="Rectangle 5"/>
          <p:cNvSpPr/>
          <p:nvPr/>
        </p:nvSpPr>
        <p:spPr>
          <a:xfrm>
            <a:off x="2578100" y="1117600"/>
            <a:ext cx="4879811" cy="646331"/>
          </a:xfrm>
          <a:prstGeom prst="rect">
            <a:avLst/>
          </a:prstGeom>
        </p:spPr>
        <p:txBody>
          <a:bodyPr wrap="square">
            <a:spAutoFit/>
          </a:bodyPr>
          <a:lstStyle/>
          <a:p>
            <a:pPr lvl="0"/>
            <a:r>
              <a:rPr lang="en-US" sz="3600" b="1" dirty="0">
                <a:solidFill>
                  <a:srgbClr val="0070C0"/>
                </a:solidFill>
                <a:latin typeface="Times New Roman" pitchFamily="18" charset="0"/>
                <a:cs typeface="Times New Roman" pitchFamily="18" charset="0"/>
              </a:rPr>
              <a:t>References</a:t>
            </a:r>
            <a:endParaRPr lang="en-IN" sz="360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2490212892"/>
      </p:ext>
    </p:extLst>
  </p:cSld>
  <p:clrMapOvr>
    <a:masterClrMapping/>
  </p:clrMapOvr>
  <p:transition advTm="17451"/>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a:t>
            </a:r>
            <a:r>
              <a:rPr lang="en-US" altLang="zh-CN" b="1" dirty="0">
                <a:solidFill>
                  <a:schemeClr val="bg1"/>
                </a:solidFill>
                <a:latin typeface="Tinos"/>
              </a:rPr>
              <a:t> BBS01T1002</a:t>
            </a:r>
            <a:r>
              <a:rPr lang="en-US" altLang="zh-CN" b="1" dirty="0">
                <a:solidFill>
                  <a:schemeClr val="bg1"/>
                </a:solidFill>
                <a:latin typeface="Tinos"/>
                <a:ea typeface="+mj-ea"/>
                <a:cs typeface="+mj-cs"/>
              </a:rPr>
              <a:t>		   Course Name: </a:t>
            </a:r>
            <a:r>
              <a:rPr lang="en-US" altLang="zh-CN" b="1" dirty="0">
                <a:solidFill>
                  <a:schemeClr val="bg1"/>
                </a:solidFill>
                <a:latin typeface="Tinos"/>
              </a:rPr>
              <a:t> Semiconductor  Physics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Dr. </a:t>
            </a:r>
            <a:r>
              <a:rPr lang="en-IN" altLang="zh-CN" b="1" noProof="0" dirty="0" err="1">
                <a:solidFill>
                  <a:schemeClr val="bg1"/>
                </a:solidFill>
                <a:latin typeface="Tinos"/>
                <a:ea typeface="+mj-ea"/>
                <a:cs typeface="+mj-cs"/>
              </a:rPr>
              <a:t>Susmita</a:t>
            </a:r>
            <a:r>
              <a:rPr lang="en-IN" altLang="zh-CN" b="1" noProof="0" dirty="0">
                <a:solidFill>
                  <a:schemeClr val="bg1"/>
                </a:solidFill>
                <a:latin typeface="Tinos"/>
                <a:ea typeface="+mj-ea"/>
                <a:cs typeface="+mj-cs"/>
              </a:rPr>
              <a:t> </a:t>
            </a:r>
            <a:r>
              <a:rPr lang="en-IN" altLang="zh-CN" b="1" noProof="0" dirty="0" err="1">
                <a:solidFill>
                  <a:schemeClr val="bg1"/>
                </a:solidFill>
                <a:latin typeface="Tinos"/>
                <a:ea typeface="+mj-ea"/>
                <a:cs typeface="+mj-cs"/>
              </a:rPr>
              <a:t>Majumdar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xmlns="" id="{07FC21E6-A9B4-4DD8-A1F4-108F77166F0B}"/>
              </a:ext>
            </a:extLst>
          </p:cNvPr>
          <p:cNvSpPr/>
          <p:nvPr/>
        </p:nvSpPr>
        <p:spPr>
          <a:xfrm>
            <a:off x="2096086" y="1887752"/>
            <a:ext cx="6905674" cy="1862048"/>
          </a:xfrm>
          <a:prstGeom prst="rect">
            <a:avLst/>
          </a:prstGeom>
          <a:noFill/>
        </p:spPr>
        <p:txBody>
          <a:bodyPr wrap="square" lIns="91440" tIns="45720" rIns="91440" bIns="45720">
            <a:spAutoFit/>
          </a:bodyPr>
          <a:lstStyle/>
          <a:p>
            <a:pPr algn="ctr"/>
            <a:r>
              <a:rPr lang="en-US" sz="11500" b="1"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2445821806"/>
      </p:ext>
    </p:extLst>
  </p:cSld>
  <p:clrMapOvr>
    <a:masterClrMapping/>
  </p:clrMapOvr>
  <p:transition advTm="2678"/>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latin typeface="Tinos"/>
                <a:ea typeface="+mj-ea"/>
                <a:cs typeface="+mj-cs"/>
              </a:rPr>
              <a:t>Topics</a:t>
            </a:r>
            <a:r>
              <a:rPr lang="en-US" sz="3200" dirty="0">
                <a:solidFill>
                  <a:srgbClr val="FF0000"/>
                </a:solidFill>
                <a:latin typeface="Times New Roman" pitchFamily="18" charset="0"/>
                <a:cs typeface="Times New Roman" pitchFamily="18" charset="0"/>
              </a:rPr>
              <a:t> </a:t>
            </a:r>
            <a:r>
              <a:rPr lang="en-US" sz="3200" b="1" dirty="0">
                <a:solidFill>
                  <a:schemeClr val="bg1"/>
                </a:solidFill>
                <a:latin typeface="Tinos"/>
                <a:ea typeface="+mj-ea"/>
                <a:cs typeface="+mj-cs"/>
              </a:rPr>
              <a:t>to be covered</a:t>
            </a:r>
            <a:endParaRPr lang="en-US" altLang="zh-CN" sz="3200" b="1" dirty="0">
              <a:solidFill>
                <a:schemeClr val="bg1"/>
              </a:solidFill>
              <a:latin typeface="Tinos"/>
              <a:ea typeface="+mj-ea"/>
              <a:cs typeface="+mj-cs"/>
            </a:endParaRPr>
          </a:p>
          <a:p>
            <a:pPr algn="ctr">
              <a:lnSpc>
                <a:spcPct val="90000"/>
              </a:lnSpc>
              <a:spcBef>
                <a:spcPct val="0"/>
              </a:spcBef>
              <a:defRPr/>
            </a:pPr>
            <a:endParaRPr lang="en-IN" sz="3200" dirty="0">
              <a:solidFill>
                <a:schemeClr val="bg1"/>
              </a:solidFill>
              <a:latin typeface="Times New Roman" panose="02020603050405020304" pitchFamily="18" charset="0"/>
              <a:cs typeface="Times New Roman" panose="02020603050405020304" pitchFamily="18" charset="0"/>
            </a:endParaRPr>
          </a:p>
          <a:p>
            <a:pPr algn="ctr">
              <a:lnSpc>
                <a:spcPct val="90000"/>
              </a:lnSpc>
              <a:spcBef>
                <a:spcPct val="0"/>
              </a:spcBef>
              <a:defRPr/>
            </a:pPr>
            <a:endParaRPr lang="en-US" altLang="zh-CN" sz="2800" b="1" dirty="0">
              <a:solidFill>
                <a:schemeClr val="bg1"/>
              </a:solidFill>
              <a:latin typeface="Tinos"/>
              <a:ea typeface="+mj-ea"/>
              <a:cs typeface="+mj-cs"/>
            </a:endParaRPr>
          </a:p>
          <a:p>
            <a:pPr algn="ctr">
              <a:lnSpc>
                <a:spcPct val="90000"/>
              </a:lnSpc>
              <a:spcBef>
                <a:spcPct val="0"/>
              </a:spcBef>
              <a:defRPr/>
            </a:pPr>
            <a:r>
              <a:rPr lang="en-US" sz="2800" dirty="0">
                <a:solidFill>
                  <a:srgbClr val="002060"/>
                </a:solidFill>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Rectangle 7"/>
          <p:cNvSpPr/>
          <p:nvPr/>
        </p:nvSpPr>
        <p:spPr>
          <a:xfrm>
            <a:off x="368298" y="1888761"/>
            <a:ext cx="9141461" cy="2677656"/>
          </a:xfrm>
          <a:prstGeom prst="rect">
            <a:avLst/>
          </a:prstGeom>
        </p:spPr>
        <p:txBody>
          <a:bodyPr wrap="square">
            <a:spAutoFit/>
          </a:bodyPr>
          <a:lstStyle/>
          <a:p>
            <a:pPr lvl="1">
              <a:buFont typeface="Arial" pitchFamily="34" charset="0"/>
              <a:buChar char="•"/>
            </a:pPr>
            <a:endParaRPr lang="en-IN" sz="2400" dirty="0">
              <a:latin typeface="Times New Roman" pitchFamily="18" charset="0"/>
              <a:cs typeface="Times New Roman" pitchFamily="18" charset="0"/>
            </a:endParaRPr>
          </a:p>
          <a:p>
            <a:pPr lvl="1">
              <a:buFont typeface="Arial" pitchFamily="34" charset="0"/>
              <a:buChar char="•"/>
            </a:pPr>
            <a:r>
              <a:rPr lang="en-IN" sz="2400" dirty="0">
                <a:latin typeface="Times New Roman" pitchFamily="18" charset="0"/>
                <a:cs typeface="Times New Roman" pitchFamily="18" charset="0"/>
              </a:rPr>
              <a:t>Preliminary ideas of Schrodinger equation  and Bloch Theorem </a:t>
            </a:r>
          </a:p>
          <a:p>
            <a:pPr lvl="1">
              <a:buFont typeface="Arial" pitchFamily="34" charset="0"/>
              <a:buChar char="•"/>
            </a:pPr>
            <a:r>
              <a:rPr lang="en-IN" sz="2400" dirty="0">
                <a:latin typeface="Times New Roman" pitchFamily="18" charset="0"/>
                <a:cs typeface="Times New Roman" pitchFamily="18" charset="0"/>
              </a:rPr>
              <a:t>Introduction</a:t>
            </a:r>
          </a:p>
          <a:p>
            <a:pPr lvl="1">
              <a:buFont typeface="Arial" pitchFamily="34" charset="0"/>
              <a:buChar char="•"/>
            </a:pPr>
            <a:r>
              <a:rPr lang="en-IN" sz="2400" dirty="0" err="1">
                <a:latin typeface="Times New Roman" pitchFamily="18" charset="0"/>
                <a:cs typeface="Times New Roman" pitchFamily="18" charset="0"/>
              </a:rPr>
              <a:t>Kronig</a:t>
            </a:r>
            <a:r>
              <a:rPr lang="en-IN" sz="2400" dirty="0">
                <a:latin typeface="Times New Roman" pitchFamily="18" charset="0"/>
                <a:cs typeface="Times New Roman" pitchFamily="18" charset="0"/>
              </a:rPr>
              <a:t> Penney Model</a:t>
            </a:r>
          </a:p>
          <a:p>
            <a:pPr lvl="1">
              <a:buFont typeface="Arial" pitchFamily="34" charset="0"/>
              <a:buChar char="•"/>
            </a:pPr>
            <a:r>
              <a:rPr lang="en-US" sz="2400" dirty="0">
                <a:latin typeface="Times New Roman" pitchFamily="18" charset="0"/>
                <a:cs typeface="Times New Roman" pitchFamily="18" charset="0"/>
              </a:rPr>
              <a:t>Energy bands in solids</a:t>
            </a:r>
          </a:p>
          <a:p>
            <a:pPr lvl="1">
              <a:buFont typeface="Arial" pitchFamily="34" charset="0"/>
              <a:buChar char="•"/>
            </a:pPr>
            <a:r>
              <a:rPr lang="en-US" sz="2400" dirty="0">
                <a:latin typeface="Times New Roman" pitchFamily="18" charset="0"/>
                <a:cs typeface="Times New Roman" pitchFamily="18" charset="0"/>
              </a:rPr>
              <a:t>Classification of solids</a:t>
            </a:r>
          </a:p>
          <a:p>
            <a:pPr lvl="1">
              <a:buFont typeface="Arial" pitchFamily="34" charset="0"/>
              <a:buChar char="•"/>
            </a:pPr>
            <a:r>
              <a:rPr lang="en-US" sz="2400" dirty="0">
                <a:latin typeface="Times New Roman" pitchFamily="18" charset="0"/>
                <a:ea typeface="Tahoma" panose="020B0604030504040204" pitchFamily="34" charset="0"/>
                <a:cs typeface="Times New Roman" pitchFamily="18" charset="0"/>
              </a:rPr>
              <a:t>References</a:t>
            </a:r>
            <a:endParaRPr lang="en-IN" sz="2400" dirty="0">
              <a:latin typeface="Times New Roman" pitchFamily="18" charset="0"/>
              <a:ea typeface="Tahoma" panose="020B0604030504040204" pitchFamily="34" charset="0"/>
              <a:cs typeface="Times New Roman" pitchFamily="18" charset="0"/>
            </a:endParaRPr>
          </a:p>
        </p:txBody>
      </p:sp>
      <p:pic>
        <p:nvPicPr>
          <p:cNvPr id="3" name="Picture 2">
            <a:extLst>
              <a:ext uri="{FF2B5EF4-FFF2-40B4-BE49-F238E27FC236}">
                <a16:creationId xmlns:a16="http://schemas.microsoft.com/office/drawing/2014/main" xmlns="" id="{C74BD33B-B5BE-4F98-9E08-695357B7730F}"/>
              </a:ext>
            </a:extLst>
          </p:cNvPr>
          <p:cNvPicPr>
            <a:picLocks noChangeAspect="1"/>
          </p:cNvPicPr>
          <p:nvPr/>
        </p:nvPicPr>
        <p:blipFill>
          <a:blip r:embed="rId4"/>
          <a:stretch>
            <a:fillRect/>
          </a:stretch>
        </p:blipFill>
        <p:spPr>
          <a:xfrm>
            <a:off x="-1" y="-2277"/>
            <a:ext cx="1504949" cy="1023587"/>
          </a:xfrm>
          <a:prstGeom prst="rect">
            <a:avLst/>
          </a:prstGeom>
        </p:spPr>
      </p:pic>
    </p:spTree>
    <p:extLst>
      <p:ext uri="{BB962C8B-B14F-4D97-AF65-F5344CB8AC3E}">
        <p14:creationId xmlns:p14="http://schemas.microsoft.com/office/powerpoint/2010/main" val="1155092544"/>
      </p:ext>
    </p:extLst>
  </p:cSld>
  <p:clrMapOvr>
    <a:masterClrMapping/>
  </p:clrMapOvr>
  <p:transition advTm="15421"/>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a:solidFill>
                  <a:schemeClr val="bg1"/>
                </a:solidFill>
                <a:latin typeface="Times New Roman" panose="02020603050405020304" pitchFamily="18" charset="0"/>
                <a:cs typeface="Times New Roman" panose="02020603050405020304" pitchFamily="18" charset="0"/>
              </a:rPr>
              <a:t>Objectives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Rectangle 7"/>
          <p:cNvSpPr/>
          <p:nvPr/>
        </p:nvSpPr>
        <p:spPr>
          <a:xfrm>
            <a:off x="907946" y="2380261"/>
            <a:ext cx="10261802" cy="1200329"/>
          </a:xfrm>
          <a:prstGeom prst="rect">
            <a:avLst/>
          </a:prstGeom>
        </p:spPr>
        <p:txBody>
          <a:bodyPr wrap="square">
            <a:spAutoFit/>
          </a:bodyPr>
          <a:lstStyle/>
          <a:p>
            <a:pPr marL="1257300" lvl="2" indent="-342900">
              <a:buFont typeface="Arial" panose="020B0604020202020204" pitchFamily="34" charset="0"/>
              <a:buChar char="•"/>
            </a:pPr>
            <a:r>
              <a:rPr lang="en-US" sz="2400" dirty="0">
                <a:latin typeface="Times New Roman" pitchFamily="18" charset="0"/>
                <a:cs typeface="Times New Roman" pitchFamily="18" charset="0"/>
              </a:rPr>
              <a:t>Explain  and apply </a:t>
            </a:r>
            <a:r>
              <a:rPr lang="en-IN" sz="2400" dirty="0" err="1">
                <a:latin typeface="Times New Roman" pitchFamily="18" charset="0"/>
                <a:cs typeface="Times New Roman" pitchFamily="18" charset="0"/>
              </a:rPr>
              <a:t>Kronig</a:t>
            </a:r>
            <a:r>
              <a:rPr lang="en-IN" sz="2400" dirty="0">
                <a:latin typeface="Times New Roman" pitchFamily="18" charset="0"/>
                <a:cs typeface="Times New Roman" pitchFamily="18" charset="0"/>
              </a:rPr>
              <a:t>-Penney Model for 1D periodic potential</a:t>
            </a:r>
            <a:endParaRPr lang="en-US" sz="2400" dirty="0">
              <a:latin typeface="Times New Roman" pitchFamily="18" charset="0"/>
              <a:cs typeface="Times New Roman" pitchFamily="18" charset="0"/>
            </a:endParaRPr>
          </a:p>
          <a:p>
            <a:pPr marL="1257300" lvl="2" indent="-342900">
              <a:buFont typeface="Arial" panose="020B0604020202020204" pitchFamily="34" charset="0"/>
              <a:buChar char="•"/>
            </a:pPr>
            <a:endParaRPr lang="en-US" sz="2400" dirty="0">
              <a:latin typeface="Times New Roman" pitchFamily="18" charset="0"/>
              <a:cs typeface="Times New Roman" pitchFamily="18" charset="0"/>
            </a:endParaRPr>
          </a:p>
          <a:p>
            <a:pPr marL="1257300" lvl="2" indent="-342900">
              <a:buFont typeface="Arial" panose="020B0604020202020204" pitchFamily="34" charset="0"/>
              <a:buChar char="•"/>
            </a:pPr>
            <a:r>
              <a:rPr lang="en-IN" sz="2400" dirty="0">
                <a:latin typeface="Times New Roman" pitchFamily="18" charset="0"/>
                <a:cs typeface="Times New Roman" pitchFamily="18" charset="0"/>
              </a:rPr>
              <a:t>Explain and apply Band Theory for classification of solids</a:t>
            </a:r>
            <a:endParaRPr lang="en-IN" sz="2400" dirty="0">
              <a:latin typeface="Times New Roman" pitchFamily="18" charset="0"/>
              <a:ea typeface="Tahoma" panose="020B0604030504040204" pitchFamily="34" charset="0"/>
              <a:cs typeface="Times New Roman" pitchFamily="18" charset="0"/>
            </a:endParaRPr>
          </a:p>
        </p:txBody>
      </p:sp>
      <p:pic>
        <p:nvPicPr>
          <p:cNvPr id="3" name="Picture 2">
            <a:extLst>
              <a:ext uri="{FF2B5EF4-FFF2-40B4-BE49-F238E27FC236}">
                <a16:creationId xmlns:a16="http://schemas.microsoft.com/office/drawing/2014/main" xmlns="" id="{C74BD33B-B5BE-4F98-9E08-695357B7730F}"/>
              </a:ext>
            </a:extLst>
          </p:cNvPr>
          <p:cNvPicPr>
            <a:picLocks noChangeAspect="1"/>
          </p:cNvPicPr>
          <p:nvPr/>
        </p:nvPicPr>
        <p:blipFill>
          <a:blip r:embed="rId4"/>
          <a:stretch>
            <a:fillRect/>
          </a:stretch>
        </p:blipFill>
        <p:spPr>
          <a:xfrm>
            <a:off x="-1" y="-2277"/>
            <a:ext cx="1504949" cy="1023587"/>
          </a:xfrm>
          <a:prstGeom prst="rect">
            <a:avLst/>
          </a:prstGeom>
        </p:spPr>
      </p:pic>
    </p:spTree>
    <p:extLst>
      <p:ext uri="{BB962C8B-B14F-4D97-AF65-F5344CB8AC3E}">
        <p14:creationId xmlns:p14="http://schemas.microsoft.com/office/powerpoint/2010/main" val="3152513677"/>
      </p:ext>
    </p:extLst>
  </p:cSld>
  <p:clrMapOvr>
    <a:masterClrMapping/>
  </p:clrMapOvr>
  <p:transition advTm="13711"/>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xmlns="" id="{C74BD33B-B5BE-4F98-9E08-695357B7730F}"/>
              </a:ext>
            </a:extLst>
          </p:cNvPr>
          <p:cNvPicPr>
            <a:picLocks noChangeAspect="1"/>
          </p:cNvPicPr>
          <p:nvPr/>
        </p:nvPicPr>
        <p:blipFill>
          <a:blip r:embed="rId7"/>
          <a:stretch>
            <a:fillRect/>
          </a:stretch>
        </p:blipFill>
        <p:spPr>
          <a:xfrm>
            <a:off x="-1" y="-2277"/>
            <a:ext cx="1504949" cy="1023587"/>
          </a:xfrm>
          <a:prstGeom prst="rect">
            <a:avLst/>
          </a:prstGeom>
        </p:spPr>
      </p:pic>
      <p:pic>
        <p:nvPicPr>
          <p:cNvPr id="9" name="vlc-record-2020-11-25-16h05m50s-vlc-record-2020-11-25-15h35m20s-videoplayback-energy band.mp4-.mp4-">
            <a:hlinkClick r:id="" action="ppaction://media"/>
            <a:extLst>
              <a:ext uri="{FF2B5EF4-FFF2-40B4-BE49-F238E27FC236}">
                <a16:creationId xmlns:a16="http://schemas.microsoft.com/office/drawing/2014/main" xmlns="" id="{07A95F55-B669-4AFD-A59D-2FDFDA3CFAAC}"/>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3048000" y="1743075"/>
            <a:ext cx="6096000" cy="3371850"/>
          </a:xfrm>
          <a:prstGeom prst="rect">
            <a:avLst/>
          </a:prstGeom>
        </p:spPr>
      </p:pic>
    </p:spTree>
    <p:custDataLst>
      <p:tags r:id="rId1"/>
    </p:custDataLst>
    <p:extLst>
      <p:ext uri="{BB962C8B-B14F-4D97-AF65-F5344CB8AC3E}">
        <p14:creationId xmlns:p14="http://schemas.microsoft.com/office/powerpoint/2010/main" val="2759600445"/>
      </p:ext>
    </p:extLst>
  </p:cSld>
  <p:clrMapOvr>
    <a:masterClrMapping/>
  </p:clrMapOvr>
  <p:transition advTm="1620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8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910" objId="9"/>
        <p14:triggerEvt type="onClick" time="910" objId="9"/>
        <p14:stopEvt time="147222" objId="9"/>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latin typeface="Times New Roman" panose="02020603050405020304" pitchFamily="18" charset="0"/>
                <a:ea typeface="+mj-ea"/>
                <a:cs typeface="Times New Roman" panose="02020603050405020304" pitchFamily="18" charset="0"/>
              </a:rPr>
              <a:t>Prerequisite/Recapitulations</a:t>
            </a:r>
          </a:p>
          <a:p>
            <a:pPr lvl="0" algn="ctr">
              <a:lnSpc>
                <a:spcPct val="90000"/>
              </a:lnSpc>
              <a:spcBef>
                <a:spcPct val="0"/>
              </a:spcBef>
              <a:defRPr/>
            </a:pPr>
            <a:endParaRPr lang="en-US" altLang="zh-CN" sz="2800" b="1" dirty="0">
              <a:solidFill>
                <a:schemeClr val="bg1"/>
              </a:solidFill>
              <a:latin typeface="Tinos"/>
              <a:ea typeface="+mj-ea"/>
              <a:cs typeface="+mj-cs"/>
            </a:endParaRP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050"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2051" name="Rectangle 3"/>
          <p:cNvSpPr>
            <a:spLocks noChangeArrowheads="1"/>
          </p:cNvSpPr>
          <p:nvPr/>
        </p:nvSpPr>
        <p:spPr bwMode="auto">
          <a:xfrm>
            <a:off x="0" y="5619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r>
              <a:rPr kumimoji="0" lang="en-US" sz="1100" b="0" i="0" u="none" strike="noStrike" cap="none" normalizeH="0" baseline="0">
                <a:ln>
                  <a:noFill/>
                </a:ln>
                <a:solidFill>
                  <a:schemeClr val="tx1"/>
                </a:solidFill>
                <a:effectLst/>
                <a:latin typeface="Arial" pitchFamily="34"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9" name="Picture 18"/>
          <p:cNvPicPr/>
          <p:nvPr/>
        </p:nvPicPr>
        <p:blipFill>
          <a:blip r:embed="rId4" cstate="print"/>
          <a:srcRect/>
          <a:stretch>
            <a:fillRect/>
          </a:stretch>
        </p:blipFill>
        <p:spPr bwMode="auto">
          <a:xfrm>
            <a:off x="8486774" y="839928"/>
            <a:ext cx="2990850" cy="2302172"/>
          </a:xfrm>
          <a:prstGeom prst="rect">
            <a:avLst/>
          </a:prstGeom>
          <a:noFill/>
          <a:ln w="9525">
            <a:noFill/>
            <a:miter lim="800000"/>
            <a:headEnd/>
            <a:tailEnd/>
          </a:ln>
        </p:spPr>
      </p:pic>
      <p:sp>
        <p:nvSpPr>
          <p:cNvPr id="3" name="Rectangle 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2054" name="Object 6"/>
          <p:cNvGraphicFramePr>
            <a:graphicFrameLocks noChangeAspect="1"/>
          </p:cNvGraphicFramePr>
          <p:nvPr>
            <p:extLst>
              <p:ext uri="{D42A27DB-BD31-4B8C-83A1-F6EECF244321}">
                <p14:modId xmlns:p14="http://schemas.microsoft.com/office/powerpoint/2010/main" val="596246125"/>
              </p:ext>
            </p:extLst>
          </p:nvPr>
        </p:nvGraphicFramePr>
        <p:xfrm>
          <a:off x="5681606" y="2148700"/>
          <a:ext cx="917163" cy="552811"/>
        </p:xfrm>
        <a:graphic>
          <a:graphicData uri="http://schemas.openxmlformats.org/presentationml/2006/ole">
            <mc:AlternateContent xmlns:mc="http://schemas.openxmlformats.org/markup-compatibility/2006">
              <mc:Choice xmlns:v="urn:schemas-microsoft-com:vml" Requires="v">
                <p:oleObj spid="_x0000_s1028" r:id="rId5" imgW="698500" imgH="419100" progId="Equation.3">
                  <p:embed/>
                </p:oleObj>
              </mc:Choice>
              <mc:Fallback>
                <p:oleObj r:id="rId5" imgW="698500" imgH="4191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1606" y="2148700"/>
                        <a:ext cx="917163" cy="5528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p:cNvSpPr/>
          <p:nvPr/>
        </p:nvSpPr>
        <p:spPr>
          <a:xfrm>
            <a:off x="320779" y="2194274"/>
            <a:ext cx="5651501" cy="461665"/>
          </a:xfrm>
          <a:prstGeom prst="rect">
            <a:avLst/>
          </a:prstGeom>
        </p:spPr>
        <p:txBody>
          <a:bodyPr wrap="square">
            <a:spAutoFit/>
          </a:bodyPr>
          <a:lstStyle/>
          <a:p>
            <a:r>
              <a:rPr lang="en-IN" sz="2400" dirty="0"/>
              <a:t>2. </a:t>
            </a:r>
            <a:r>
              <a:rPr lang="en-IN" sz="2200" dirty="0"/>
              <a:t>The allowed energy for 1D potential box</a:t>
            </a:r>
            <a:r>
              <a:rPr lang="en-IN" sz="2400" dirty="0"/>
              <a:t>,</a:t>
            </a:r>
          </a:p>
        </p:txBody>
      </p:sp>
      <p:sp>
        <p:nvSpPr>
          <p:cNvPr id="2056" name="Rectangle 8"/>
          <p:cNvSpPr>
            <a:spLocks noChangeArrowheads="1"/>
          </p:cNvSpPr>
          <p:nvPr/>
        </p:nvSpPr>
        <p:spPr bwMode="auto">
          <a:xfrm>
            <a:off x="8032652" y="3111919"/>
            <a:ext cx="3853180" cy="14465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potential energy within the 1D crystal or box is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V(x)  = 0       for o &lt; x &lt; 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V(x)  =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sym typeface="Symbol" pitchFamily="18" charset="2"/>
              </a:rPr>
              <a:t>for x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0 </a:t>
            </a:r>
            <a:r>
              <a:rPr lang="en-US" sz="2200" dirty="0">
                <a:latin typeface="Times New Roman" pitchFamily="18" charset="0"/>
                <a:ea typeface="Times New Roman" pitchFamily="18" charset="0"/>
                <a:cs typeface="Times New Roman" pitchFamily="18" charset="0"/>
              </a:rPr>
              <a:t>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and x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L</a:t>
            </a:r>
            <a:r>
              <a:rPr kumimoji="0" lang="en-US" sz="2200" b="0" i="0" u="none" strike="noStrike" cap="none" normalizeH="0" baseline="0" dirty="0">
                <a:ln>
                  <a:noFill/>
                </a:ln>
                <a:solidFill>
                  <a:schemeClr val="tx1"/>
                </a:solidFill>
                <a:effectLst/>
                <a:latin typeface="Times New Roman" pitchFamily="18" charset="0"/>
                <a:cs typeface="Times New Roman" pitchFamily="18" charset="0"/>
                <a:sym typeface="Symbol" pitchFamily="18" charset="2"/>
              </a:rPr>
              <a:t> </a:t>
            </a:r>
            <a:endPar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sym typeface="Symbol" pitchFamily="18" charset="2"/>
            </a:endParaRPr>
          </a:p>
        </p:txBody>
      </p:sp>
      <p:sp>
        <p:nvSpPr>
          <p:cNvPr id="2058" name="Rectangle 10"/>
          <p:cNvSpPr>
            <a:spLocks noChangeArrowheads="1"/>
          </p:cNvSpPr>
          <p:nvPr/>
        </p:nvSpPr>
        <p:spPr bwMode="auto">
          <a:xfrm>
            <a:off x="292100" y="4841749"/>
            <a:ext cx="8039100"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5" name="Rectangle 24"/>
          <p:cNvSpPr/>
          <p:nvPr/>
        </p:nvSpPr>
        <p:spPr>
          <a:xfrm>
            <a:off x="320778" y="2655939"/>
            <a:ext cx="8010421" cy="769441"/>
          </a:xfrm>
          <a:prstGeom prst="rect">
            <a:avLst/>
          </a:prstGeom>
        </p:spPr>
        <p:txBody>
          <a:bodyPr wrap="square">
            <a:spAutoFit/>
          </a:bodyPr>
          <a:lstStyle/>
          <a:p>
            <a:r>
              <a:rPr lang="en-IN" sz="2200" dirty="0">
                <a:latin typeface="Times New Roman" pitchFamily="18" charset="0"/>
                <a:cs typeface="Times New Roman" pitchFamily="18" charset="0"/>
              </a:rPr>
              <a:t>where m is mass of particle, L is the length of potential box and</a:t>
            </a:r>
            <a:r>
              <a:rPr lang="en-IN" sz="2200" dirty="0">
                <a:effectLst/>
                <a:latin typeface="Times New Roman" panose="02020603050405020304" pitchFamily="18" charset="0"/>
                <a:ea typeface="Times New Roman" panose="02020603050405020304" pitchFamily="18" charset="0"/>
              </a:rPr>
              <a:t> n </a:t>
            </a:r>
            <a:r>
              <a:rPr lang="en-IN" sz="2200" dirty="0">
                <a:latin typeface="Times New Roman" panose="02020603050405020304" pitchFamily="18" charset="0"/>
                <a:ea typeface="Times New Roman" panose="02020603050405020304" pitchFamily="18" charset="0"/>
              </a:rPr>
              <a:t>are positive integers like </a:t>
            </a:r>
            <a:r>
              <a:rPr lang="en-IN" sz="2200" dirty="0">
                <a:effectLst/>
                <a:latin typeface="Times New Roman" panose="02020603050405020304" pitchFamily="18" charset="0"/>
                <a:ea typeface="Times New Roman" panose="02020603050405020304" pitchFamily="18" charset="0"/>
              </a:rPr>
              <a:t>1, 2, 3, 4, 5....</a:t>
            </a:r>
            <a:endParaRPr lang="en-IN" sz="2200" dirty="0">
              <a:latin typeface="Times New Roman" pitchFamily="18" charset="0"/>
              <a:cs typeface="Times New Roman" pitchFamily="18" charset="0"/>
            </a:endParaRPr>
          </a:p>
        </p:txBody>
      </p:sp>
      <p:pic>
        <p:nvPicPr>
          <p:cNvPr id="24" name="Picture 23">
            <a:extLst>
              <a:ext uri="{FF2B5EF4-FFF2-40B4-BE49-F238E27FC236}">
                <a16:creationId xmlns:a16="http://schemas.microsoft.com/office/drawing/2014/main" xmlns="" id="{4A7D3D7F-37FF-43C2-AB10-6A15E1541F32}"/>
              </a:ext>
            </a:extLst>
          </p:cNvPr>
          <p:cNvPicPr>
            <a:picLocks noChangeAspect="1"/>
          </p:cNvPicPr>
          <p:nvPr/>
        </p:nvPicPr>
        <p:blipFill>
          <a:blip r:embed="rId7"/>
          <a:stretch>
            <a:fillRect/>
          </a:stretch>
        </p:blipFill>
        <p:spPr>
          <a:xfrm>
            <a:off x="16552" y="8477"/>
            <a:ext cx="1504949" cy="1023587"/>
          </a:xfrm>
          <a:prstGeom prst="rect">
            <a:avLst/>
          </a:prstGeom>
        </p:spPr>
      </p:pic>
      <p:sp>
        <p:nvSpPr>
          <p:cNvPr id="105478" name="Rectangle 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5477" name="Object 5"/>
          <p:cNvGraphicFramePr>
            <a:graphicFrameLocks noChangeAspect="1"/>
          </p:cNvGraphicFramePr>
          <p:nvPr/>
        </p:nvGraphicFramePr>
        <p:xfrm>
          <a:off x="571500" y="1510754"/>
          <a:ext cx="4614649" cy="683519"/>
        </p:xfrm>
        <a:graphic>
          <a:graphicData uri="http://schemas.openxmlformats.org/presentationml/2006/ole">
            <mc:AlternateContent xmlns:mc="http://schemas.openxmlformats.org/markup-compatibility/2006">
              <mc:Choice xmlns:v="urn:schemas-microsoft-com:vml" Requires="v">
                <p:oleObj spid="_x0000_s1029" name="Equation" r:id="rId8" imgW="3060700" imgH="419100" progId="Equation.3">
                  <p:embed/>
                </p:oleObj>
              </mc:Choice>
              <mc:Fallback>
                <p:oleObj name="Equation" r:id="rId8" imgW="3060700" imgH="41910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 y="1510754"/>
                        <a:ext cx="4614649" cy="6835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25"/>
          <p:cNvSpPr/>
          <p:nvPr/>
        </p:nvSpPr>
        <p:spPr>
          <a:xfrm>
            <a:off x="571500" y="1055363"/>
            <a:ext cx="6625250" cy="400110"/>
          </a:xfrm>
          <a:prstGeom prst="rect">
            <a:avLst/>
          </a:prstGeom>
        </p:spPr>
        <p:txBody>
          <a:bodyPr wrap="square">
            <a:spAutoFit/>
          </a:bodyPr>
          <a:lstStyle/>
          <a:p>
            <a:r>
              <a:rPr lang="en-IN" sz="2000" dirty="0">
                <a:latin typeface="Times New Roman" panose="02020603050405020304" pitchFamily="18" charset="0"/>
                <a:cs typeface="Times New Roman" panose="02020603050405020304" pitchFamily="18" charset="0"/>
                <a:hlinkClick r:id="rId10" tooltip="Schrödinger equation"/>
              </a:rPr>
              <a:t>1. Schrödinger equation</a:t>
            </a:r>
            <a:r>
              <a:rPr lang="en-IN" sz="2000" dirty="0">
                <a:latin typeface="Times New Roman" panose="02020603050405020304" pitchFamily="18" charset="0"/>
                <a:cs typeface="Times New Roman" panose="02020603050405020304" pitchFamily="18" charset="0"/>
              </a:rPr>
              <a:t> in one dimension is </a:t>
            </a:r>
          </a:p>
        </p:txBody>
      </p:sp>
      <p:sp>
        <p:nvSpPr>
          <p:cNvPr id="27" name="Rectangle 26"/>
          <p:cNvSpPr/>
          <p:nvPr/>
        </p:nvSpPr>
        <p:spPr>
          <a:xfrm>
            <a:off x="292100" y="3589361"/>
            <a:ext cx="7754620" cy="2862322"/>
          </a:xfrm>
          <a:prstGeom prst="rect">
            <a:avLst/>
          </a:prstGeom>
        </p:spPr>
        <p:txBody>
          <a:bodyPr wrap="square">
            <a:spAutoFit/>
          </a:bodyPr>
          <a:lstStyle/>
          <a:p>
            <a:pPr marL="457200" indent="-457200"/>
            <a:r>
              <a:rPr lang="en-IN" dirty="0"/>
              <a:t>3</a:t>
            </a:r>
            <a:r>
              <a:rPr lang="en-IN" sz="2000" dirty="0"/>
              <a:t>. Bloch’s Theorem</a:t>
            </a:r>
          </a:p>
          <a:p>
            <a:pPr marL="457200" indent="-457200">
              <a:buFont typeface="Arial" pitchFamily="34" charset="0"/>
              <a:buChar char="•"/>
            </a:pPr>
            <a:r>
              <a:rPr lang="en-IN" sz="2000" dirty="0"/>
              <a:t>This is a mathematical representation regarding the form of one electron wave function for a perfectly periodic potential function with a period </a:t>
            </a:r>
            <a:r>
              <a:rPr lang="en-IN" sz="2000" i="1" dirty="0"/>
              <a:t>a</a:t>
            </a:r>
            <a:r>
              <a:rPr lang="en-IN" sz="2000" dirty="0"/>
              <a:t>. </a:t>
            </a:r>
          </a:p>
          <a:p>
            <a:pPr marL="457200" indent="-457200">
              <a:buFont typeface="Arial" pitchFamily="34" charset="0"/>
              <a:buChar char="•"/>
            </a:pPr>
            <a:r>
              <a:rPr lang="en-IN" sz="2000" dirty="0"/>
              <a:t>According to </a:t>
            </a:r>
            <a:r>
              <a:rPr lang="en-IN" sz="2000" dirty="0">
                <a:hlinkClick r:id="rId11" tooltip="Bloch wave"/>
              </a:rPr>
              <a:t>Bloch's theorem</a:t>
            </a:r>
            <a:r>
              <a:rPr lang="en-IN" sz="2000" u="sng" dirty="0"/>
              <a:t>,</a:t>
            </a:r>
            <a:r>
              <a:rPr lang="en-IN" sz="2000" dirty="0"/>
              <a:t> the wave function solution of the </a:t>
            </a:r>
            <a:r>
              <a:rPr lang="en-IN" sz="2000" dirty="0">
                <a:hlinkClick r:id="rId10" tooltip="Schrödinger equation"/>
              </a:rPr>
              <a:t>Schrödinger equation</a:t>
            </a:r>
            <a:r>
              <a:rPr lang="en-IN" sz="2000" dirty="0"/>
              <a:t> when the potential is periodic, V(</a:t>
            </a:r>
            <a:r>
              <a:rPr lang="en-IN" sz="2000" dirty="0" err="1"/>
              <a:t>x+a</a:t>
            </a:r>
            <a:r>
              <a:rPr lang="en-IN" sz="2000" dirty="0"/>
              <a:t>)=V(x) can be written as:</a:t>
            </a:r>
          </a:p>
          <a:p>
            <a:endParaRPr lang="en-IN" sz="2000" dirty="0"/>
          </a:p>
          <a:p>
            <a:r>
              <a:rPr lang="en-IN" sz="2000" dirty="0"/>
              <a:t>Where </a:t>
            </a:r>
            <a:r>
              <a:rPr lang="en-IN" sz="2000" i="1" dirty="0"/>
              <a:t>u</a:t>
            </a:r>
            <a:r>
              <a:rPr lang="en-IN" sz="2000" dirty="0"/>
              <a:t>(</a:t>
            </a:r>
            <a:r>
              <a:rPr lang="en-IN" sz="2000" i="1" dirty="0"/>
              <a:t>x</a:t>
            </a:r>
            <a:r>
              <a:rPr lang="en-IN" sz="2000" dirty="0"/>
              <a:t>) is a </a:t>
            </a:r>
            <a:r>
              <a:rPr lang="en-IN" sz="2000" dirty="0">
                <a:hlinkClick r:id="rId12" tooltip="Periodic function"/>
              </a:rPr>
              <a:t>periodic function</a:t>
            </a:r>
            <a:r>
              <a:rPr lang="en-IN" sz="2000" dirty="0"/>
              <a:t> which satisfies: </a:t>
            </a:r>
          </a:p>
        </p:txBody>
      </p:sp>
      <p:pic>
        <p:nvPicPr>
          <p:cNvPr id="28" name="Picture 27" descr=" u(x+a)=u(x) \,\! "/>
          <p:cNvPicPr/>
          <p:nvPr/>
        </p:nvPicPr>
        <p:blipFill>
          <a:blip r:embed="rId13" cstate="print"/>
          <a:srcRect/>
          <a:stretch>
            <a:fillRect/>
          </a:stretch>
        </p:blipFill>
        <p:spPr bwMode="auto">
          <a:xfrm>
            <a:off x="5554075" y="6027371"/>
            <a:ext cx="2089387" cy="318330"/>
          </a:xfrm>
          <a:prstGeom prst="rect">
            <a:avLst/>
          </a:prstGeom>
          <a:noFill/>
          <a:ln w="9525">
            <a:noFill/>
            <a:miter lim="800000"/>
            <a:headEnd/>
            <a:tailEnd/>
          </a:ln>
        </p:spPr>
      </p:pic>
      <p:pic>
        <p:nvPicPr>
          <p:cNvPr id="29" name="Picture 28" descr=" \psi (x) = e^{ikx} u(x). \,\! "/>
          <p:cNvPicPr/>
          <p:nvPr/>
        </p:nvPicPr>
        <p:blipFill>
          <a:blip r:embed="rId14" cstate="print"/>
          <a:srcRect/>
          <a:stretch>
            <a:fillRect/>
          </a:stretch>
        </p:blipFill>
        <p:spPr bwMode="auto">
          <a:xfrm>
            <a:off x="2612551" y="5532757"/>
            <a:ext cx="2210938" cy="317272"/>
          </a:xfrm>
          <a:prstGeom prst="rect">
            <a:avLst/>
          </a:prstGeom>
          <a:noFill/>
          <a:ln w="9525">
            <a:noFill/>
            <a:miter lim="800000"/>
            <a:headEnd/>
            <a:tailEnd/>
          </a:ln>
        </p:spPr>
      </p:pic>
    </p:spTree>
  </p:cSld>
  <p:clrMapOvr>
    <a:masterClrMapping/>
  </p:clrMapOvr>
  <p:transition advTm="89337"/>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altLang="zh-CN" sz="2800" b="1" dirty="0">
                <a:solidFill>
                  <a:schemeClr val="bg1"/>
                </a:solidFill>
                <a:latin typeface="Times New Roman" panose="02020603050405020304" pitchFamily="18" charset="0"/>
                <a:ea typeface="+mj-ea"/>
                <a:cs typeface="Times New Roman" panose="02020603050405020304" pitchFamily="18" charset="0"/>
              </a:rPr>
              <a:t>Introduction</a:t>
            </a: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xmlns="" id="{652F407D-A2B3-452C-B4C9-7DA95FC81379}"/>
              </a:ext>
            </a:extLst>
          </p:cNvPr>
          <p:cNvPicPr>
            <a:picLocks noChangeAspect="1"/>
          </p:cNvPicPr>
          <p:nvPr/>
        </p:nvPicPr>
        <p:blipFill>
          <a:blip r:embed="rId3"/>
          <a:stretch>
            <a:fillRect/>
          </a:stretch>
        </p:blipFill>
        <p:spPr>
          <a:xfrm>
            <a:off x="-1" y="-2277"/>
            <a:ext cx="1504949" cy="1023587"/>
          </a:xfrm>
          <a:prstGeom prst="rect">
            <a:avLst/>
          </a:prstGeom>
        </p:spPr>
      </p:pic>
      <p:sp>
        <p:nvSpPr>
          <p:cNvPr id="9" name="TextBox 8">
            <a:extLst>
              <a:ext uri="{FF2B5EF4-FFF2-40B4-BE49-F238E27FC236}">
                <a16:creationId xmlns:a16="http://schemas.microsoft.com/office/drawing/2014/main" xmlns="" id="{4E6D51FC-F598-40D5-B22D-8A4DF57BC5A9}"/>
              </a:ext>
            </a:extLst>
          </p:cNvPr>
          <p:cNvSpPr txBox="1"/>
          <p:nvPr/>
        </p:nvSpPr>
        <p:spPr>
          <a:xfrm>
            <a:off x="204716" y="1021310"/>
            <a:ext cx="6991209" cy="2677656"/>
          </a:xfrm>
          <a:prstGeom prst="rect">
            <a:avLst/>
          </a:prstGeom>
          <a:noFill/>
        </p:spPr>
        <p:txBody>
          <a:bodyPr wrap="square">
            <a:spAutoFit/>
          </a:bodyPr>
          <a:lstStyle/>
          <a:p>
            <a:pPr marL="342900" indent="-342900">
              <a:buFont typeface="Arial" panose="020B0604020202020204" pitchFamily="34" charset="0"/>
              <a:buChar char="•"/>
            </a:pPr>
            <a:r>
              <a:rPr lang="en-IN" sz="2400" dirty="0"/>
              <a:t>The free electron theory is to take into account of the periodic potential with periodicity of the lattice. </a:t>
            </a:r>
          </a:p>
          <a:p>
            <a:pPr marL="342900" indent="-342900">
              <a:buFont typeface="Arial" panose="020B0604020202020204" pitchFamily="34" charset="0"/>
              <a:buChar char="•"/>
            </a:pPr>
            <a:r>
              <a:rPr lang="en-IN" sz="2400" dirty="0"/>
              <a:t>Periodic potential arises due to periodic charge distribution associated with ion cores situated on the lattice sites plus the constant (average) contribution due to all other free electrons of the crystal. </a:t>
            </a:r>
          </a:p>
        </p:txBody>
      </p:sp>
      <p:pic>
        <p:nvPicPr>
          <p:cNvPr id="8" name="Picture 7"/>
          <p:cNvPicPr/>
          <p:nvPr/>
        </p:nvPicPr>
        <p:blipFill>
          <a:blip r:embed="rId4" cstate="print"/>
          <a:srcRect/>
          <a:stretch>
            <a:fillRect/>
          </a:stretch>
        </p:blipFill>
        <p:spPr bwMode="auto">
          <a:xfrm>
            <a:off x="7195925" y="1133474"/>
            <a:ext cx="4514850" cy="2295525"/>
          </a:xfrm>
          <a:prstGeom prst="rect">
            <a:avLst/>
          </a:prstGeom>
          <a:noFill/>
          <a:ln w="9525">
            <a:noFill/>
            <a:miter lim="800000"/>
            <a:headEnd/>
            <a:tailEnd/>
          </a:ln>
        </p:spPr>
      </p:pic>
      <p:sp>
        <p:nvSpPr>
          <p:cNvPr id="10" name="Rectangle 9"/>
          <p:cNvSpPr/>
          <p:nvPr/>
        </p:nvSpPr>
        <p:spPr>
          <a:xfrm>
            <a:off x="204716" y="3698966"/>
            <a:ext cx="7260610" cy="2677656"/>
          </a:xfrm>
          <a:prstGeom prst="rect">
            <a:avLst/>
          </a:prstGeom>
        </p:spPr>
        <p:txBody>
          <a:bodyPr wrap="square">
            <a:spAutoFit/>
          </a:bodyPr>
          <a:lstStyle/>
          <a:p>
            <a:pPr>
              <a:buFont typeface="Arial" pitchFamily="34" charset="0"/>
              <a:buChar char="•"/>
            </a:pPr>
            <a:r>
              <a:rPr lang="en-IN" sz="2400" dirty="0"/>
              <a:t>For the motion of an electron in a crystalline solid we need to write Schrodinger equation for the electrons and find its solution under periodic boundary conditions. </a:t>
            </a:r>
          </a:p>
          <a:p>
            <a:pPr>
              <a:buFont typeface="Arial" pitchFamily="34" charset="0"/>
              <a:buChar char="•"/>
            </a:pPr>
            <a:r>
              <a:rPr lang="en-IN" sz="2400" dirty="0"/>
              <a:t>The solution of Schrodinger equation was simplified by F. Bloch who realised the symmetry properties of the potential in which the electron in a crystalline solid moves.</a:t>
            </a:r>
          </a:p>
        </p:txBody>
      </p:sp>
      <p:sp>
        <p:nvSpPr>
          <p:cNvPr id="11" name="Rectangle 10"/>
          <p:cNvSpPr/>
          <p:nvPr/>
        </p:nvSpPr>
        <p:spPr>
          <a:xfrm>
            <a:off x="7465326" y="3887044"/>
            <a:ext cx="4726670" cy="646331"/>
          </a:xfrm>
          <a:prstGeom prst="rect">
            <a:avLst/>
          </a:prstGeom>
        </p:spPr>
        <p:txBody>
          <a:bodyPr wrap="square">
            <a:spAutoFit/>
          </a:bodyPr>
          <a:lstStyle/>
          <a:p>
            <a:pPr>
              <a:buFont typeface="Arial" pitchFamily="34" charset="0"/>
              <a:buChar char="•"/>
            </a:pPr>
            <a:r>
              <a:rPr lang="en-IN" dirty="0"/>
              <a:t>The  potential is periodic (except close to boundary atoms) and hence   V(</a:t>
            </a:r>
            <a:r>
              <a:rPr lang="en-IN" dirty="0" err="1"/>
              <a:t>x+a</a:t>
            </a:r>
            <a:r>
              <a:rPr lang="en-IN" dirty="0"/>
              <a:t>)=V(x)</a:t>
            </a:r>
          </a:p>
        </p:txBody>
      </p:sp>
    </p:spTree>
  </p:cSld>
  <p:clrMapOvr>
    <a:masterClrMapping/>
  </p:clrMapOvr>
  <p:transition advTm="61766"/>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dirty="0" err="1">
                <a:solidFill>
                  <a:schemeClr val="bg1"/>
                </a:solidFill>
                <a:latin typeface="Times New Roman" panose="02020603050405020304" pitchFamily="18" charset="0"/>
                <a:ea typeface="+mj-ea"/>
                <a:cs typeface="Times New Roman" panose="02020603050405020304" pitchFamily="18" charset="0"/>
              </a:rPr>
              <a:t>Kronig</a:t>
            </a:r>
            <a:r>
              <a:rPr lang="en-IN" sz="2800" b="1" dirty="0">
                <a:solidFill>
                  <a:schemeClr val="bg1"/>
                </a:solidFill>
                <a:latin typeface="Times New Roman" panose="02020603050405020304" pitchFamily="18" charset="0"/>
                <a:ea typeface="+mj-ea"/>
                <a:cs typeface="Times New Roman" panose="02020603050405020304" pitchFamily="18" charset="0"/>
              </a:rPr>
              <a:t>-Penney Model </a:t>
            </a:r>
          </a:p>
          <a:p>
            <a:pPr algn="ctr">
              <a:lnSpc>
                <a:spcPct val="90000"/>
              </a:lnSpc>
              <a:spcBef>
                <a:spcPct val="0"/>
              </a:spcBef>
              <a:defRPr/>
            </a:pP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Rectangle 7"/>
          <p:cNvSpPr/>
          <p:nvPr/>
        </p:nvSpPr>
        <p:spPr>
          <a:xfrm>
            <a:off x="14991" y="895904"/>
            <a:ext cx="6441184" cy="3194721"/>
          </a:xfrm>
          <a:prstGeom prst="rect">
            <a:avLst/>
          </a:prstGeom>
        </p:spPr>
        <p:txBody>
          <a:bodyPr wrap="square">
            <a:spAutoFit/>
          </a:bodyPr>
          <a:lstStyle/>
          <a:p>
            <a:pPr marL="285750" marR="0" indent="-285750">
              <a:lnSpc>
                <a:spcPct val="115000"/>
              </a:lnSpc>
              <a:spcBef>
                <a:spcPts val="0"/>
              </a:spcBef>
              <a:spcAft>
                <a:spcPts val="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electron in a periodic potential it assumes that the potential energy of an electron  forms  a periodic square potentials of periods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a+b</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such that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V(x) = V</a:t>
            </a:r>
            <a:r>
              <a:rPr lang="en-IN" sz="1800" baseline="-25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for  -b &lt; x &lt;0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 0      for     0&lt; x &lt; 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model, although idealised but very useful because it explains many useful periodic features of the behaviour of electron-lattices.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The wave functions associated with this model may be calculated by solving Schrodinger equations in two regions: </a:t>
            </a:r>
          </a:p>
        </p:txBody>
      </p:sp>
      <p:pic>
        <p:nvPicPr>
          <p:cNvPr id="3" name="Picture 2">
            <a:extLst>
              <a:ext uri="{FF2B5EF4-FFF2-40B4-BE49-F238E27FC236}">
                <a16:creationId xmlns:a16="http://schemas.microsoft.com/office/drawing/2014/main" xmlns="" id="{C74BD33B-B5BE-4F98-9E08-695357B7730F}"/>
              </a:ext>
            </a:extLst>
          </p:cNvPr>
          <p:cNvPicPr>
            <a:picLocks noChangeAspect="1"/>
          </p:cNvPicPr>
          <p:nvPr/>
        </p:nvPicPr>
        <p:blipFill>
          <a:blip r:embed="rId5"/>
          <a:stretch>
            <a:fillRect/>
          </a:stretch>
        </p:blipFill>
        <p:spPr>
          <a:xfrm>
            <a:off x="-1" y="-2277"/>
            <a:ext cx="1504949" cy="1023587"/>
          </a:xfrm>
          <a:prstGeom prst="rect">
            <a:avLst/>
          </a:prstGeom>
        </p:spPr>
      </p:pic>
      <p:pic>
        <p:nvPicPr>
          <p:cNvPr id="9" name="Picture 8">
            <a:extLst>
              <a:ext uri="{FF2B5EF4-FFF2-40B4-BE49-F238E27FC236}">
                <a16:creationId xmlns:a16="http://schemas.microsoft.com/office/drawing/2014/main" xmlns="" id="{3716547A-28BB-4AD4-87BB-33DFBE0A46E3}"/>
              </a:ext>
            </a:extLst>
          </p:cNvPr>
          <p:cNvPicPr/>
          <p:nvPr/>
        </p:nvPicPr>
        <p:blipFill>
          <a:blip r:embed="rId6" cstate="print"/>
          <a:srcRect/>
          <a:stretch>
            <a:fillRect/>
          </a:stretch>
        </p:blipFill>
        <p:spPr bwMode="auto">
          <a:xfrm>
            <a:off x="6835514" y="963090"/>
            <a:ext cx="4918331" cy="1998473"/>
          </a:xfrm>
          <a:prstGeom prst="rect">
            <a:avLst/>
          </a:prstGeom>
          <a:noFill/>
          <a:ln w="9525">
            <a:noFill/>
            <a:miter lim="800000"/>
            <a:headEnd/>
            <a:tailEnd/>
          </a:ln>
        </p:spPr>
      </p:pic>
      <p:sp>
        <p:nvSpPr>
          <p:cNvPr id="2" name="Rectangle 2">
            <a:extLst>
              <a:ext uri="{FF2B5EF4-FFF2-40B4-BE49-F238E27FC236}">
                <a16:creationId xmlns:a16="http://schemas.microsoft.com/office/drawing/2014/main" xmlns="" id="{65E9659E-5274-4D9F-94D7-9A590E4987D6}"/>
              </a:ext>
            </a:extLst>
          </p:cNvPr>
          <p:cNvSpPr>
            <a:spLocks noChangeArrowheads="1"/>
          </p:cNvSpPr>
          <p:nvPr/>
        </p:nvSpPr>
        <p:spPr bwMode="auto">
          <a:xfrm>
            <a:off x="14991" y="-1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xmlns="" id="{7A6B71ED-3C08-4253-87B7-07C50339D5A5}"/>
              </a:ext>
            </a:extLst>
          </p:cNvPr>
          <p:cNvGraphicFramePr>
            <a:graphicFrameLocks noChangeAspect="1"/>
          </p:cNvGraphicFramePr>
          <p:nvPr>
            <p:extLst>
              <p:ext uri="{D42A27DB-BD31-4B8C-83A1-F6EECF244321}">
                <p14:modId xmlns:p14="http://schemas.microsoft.com/office/powerpoint/2010/main" val="2301612190"/>
              </p:ext>
            </p:extLst>
          </p:nvPr>
        </p:nvGraphicFramePr>
        <p:xfrm>
          <a:off x="429530" y="4090626"/>
          <a:ext cx="5523595" cy="959046"/>
        </p:xfrm>
        <a:graphic>
          <a:graphicData uri="http://schemas.openxmlformats.org/presentationml/2006/ole">
            <mc:AlternateContent xmlns:mc="http://schemas.openxmlformats.org/markup-compatibility/2006">
              <mc:Choice xmlns:v="urn:schemas-microsoft-com:vml" Requires="v">
                <p:oleObj spid="_x0000_s2053" r:id="rId7" imgW="4470400" imgH="863600" progId="Equation.3">
                  <p:embed/>
                </p:oleObj>
              </mc:Choice>
              <mc:Fallback>
                <p:oleObj r:id="rId7" imgW="4470400" imgH="863600" progId="Equation.3">
                  <p:embed/>
                  <p:pic>
                    <p:nvPicPr>
                      <p:cNvPr id="0" name="Picture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30" y="4090626"/>
                        <a:ext cx="5523595" cy="9590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a:extLst>
              <a:ext uri="{FF2B5EF4-FFF2-40B4-BE49-F238E27FC236}">
                <a16:creationId xmlns:a16="http://schemas.microsoft.com/office/drawing/2014/main" xmlns="" id="{75A349E4-4AE4-4FDD-90B3-26A3906D8D4E}"/>
              </a:ext>
            </a:extLst>
          </p:cNvPr>
          <p:cNvSpPr>
            <a:spLocks noChangeArrowheads="1"/>
          </p:cNvSpPr>
          <p:nvPr/>
        </p:nvSpPr>
        <p:spPr bwMode="auto">
          <a:xfrm>
            <a:off x="1828800" y="103654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xmlns="" id="{22476017-619D-415A-B480-A33CCC59EEB8}"/>
              </a:ext>
            </a:extLst>
          </p:cNvPr>
          <p:cNvSpPr>
            <a:spLocks noChangeArrowheads="1"/>
          </p:cNvSpPr>
          <p:nvPr/>
        </p:nvSpPr>
        <p:spPr bwMode="auto">
          <a:xfrm>
            <a:off x="824459" y="58914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xmlns="" id="{B9663193-BC21-403D-9E3B-C4B0BCEAD9A5}"/>
              </a:ext>
            </a:extLst>
          </p:cNvPr>
          <p:cNvSpPr>
            <a:spLocks noChangeArrowheads="1"/>
          </p:cNvSpPr>
          <p:nvPr/>
        </p:nvSpPr>
        <p:spPr bwMode="auto">
          <a:xfrm>
            <a:off x="1004341" y="54113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a:extLst>
              <a:ext uri="{FF2B5EF4-FFF2-40B4-BE49-F238E27FC236}">
                <a16:creationId xmlns:a16="http://schemas.microsoft.com/office/drawing/2014/main" xmlns="" id="{3E8EA323-D75B-4F7E-8C2C-9C3769A5FCBF}"/>
              </a:ext>
            </a:extLst>
          </p:cNvPr>
          <p:cNvGraphicFramePr>
            <a:graphicFrameLocks noChangeAspect="1"/>
          </p:cNvGraphicFramePr>
          <p:nvPr>
            <p:extLst>
              <p:ext uri="{D42A27DB-BD31-4B8C-83A1-F6EECF244321}">
                <p14:modId xmlns:p14="http://schemas.microsoft.com/office/powerpoint/2010/main" val="2312311026"/>
              </p:ext>
            </p:extLst>
          </p:nvPr>
        </p:nvGraphicFramePr>
        <p:xfrm>
          <a:off x="6456175" y="3454956"/>
          <a:ext cx="5526049" cy="635670"/>
        </p:xfrm>
        <a:graphic>
          <a:graphicData uri="http://schemas.openxmlformats.org/presentationml/2006/ole">
            <mc:AlternateContent xmlns:mc="http://schemas.openxmlformats.org/markup-compatibility/2006">
              <mc:Choice xmlns:v="urn:schemas-microsoft-com:vml" Requires="v">
                <p:oleObj spid="_x0000_s2054" r:id="rId9" imgW="3479800" imgH="406400" progId="Equation.3">
                  <p:embed/>
                </p:oleObj>
              </mc:Choice>
              <mc:Fallback>
                <p:oleObj r:id="rId9" imgW="3479800" imgH="406400" progId="Equation.3">
                  <p:embed/>
                  <p:pic>
                    <p:nvPicPr>
                      <p:cNvPr id="0" name="Picture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6175" y="3454956"/>
                        <a:ext cx="5526049" cy="6356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a:extLst>
              <a:ext uri="{FF2B5EF4-FFF2-40B4-BE49-F238E27FC236}">
                <a16:creationId xmlns:a16="http://schemas.microsoft.com/office/drawing/2014/main" xmlns="" id="{6FEEA17F-A9F8-40B2-9517-AA5A2D1448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a:extLst>
              <a:ext uri="{FF2B5EF4-FFF2-40B4-BE49-F238E27FC236}">
                <a16:creationId xmlns:a16="http://schemas.microsoft.com/office/drawing/2014/main" xmlns="" id="{B0C02998-DF73-4F54-8A10-4CF67E642FA1}"/>
              </a:ext>
            </a:extLst>
          </p:cNvPr>
          <p:cNvGraphicFramePr>
            <a:graphicFrameLocks noChangeAspect="1"/>
          </p:cNvGraphicFramePr>
          <p:nvPr>
            <p:extLst>
              <p:ext uri="{D42A27DB-BD31-4B8C-83A1-F6EECF244321}">
                <p14:modId xmlns:p14="http://schemas.microsoft.com/office/powerpoint/2010/main" val="3281917010"/>
              </p:ext>
            </p:extLst>
          </p:nvPr>
        </p:nvGraphicFramePr>
        <p:xfrm>
          <a:off x="345187" y="5049672"/>
          <a:ext cx="5381625" cy="1173707"/>
        </p:xfrm>
        <a:graphic>
          <a:graphicData uri="http://schemas.openxmlformats.org/presentationml/2006/ole">
            <mc:AlternateContent xmlns:mc="http://schemas.openxmlformats.org/markup-compatibility/2006">
              <mc:Choice xmlns:v="urn:schemas-microsoft-com:vml" Requires="v">
                <p:oleObj spid="_x0000_s2055" r:id="rId11" imgW="3771900" imgH="863600" progId="Equation.3">
                  <p:embed/>
                </p:oleObj>
              </mc:Choice>
              <mc:Fallback>
                <p:oleObj r:id="rId11" imgW="3771900" imgH="863600" progId="Equation.3">
                  <p:embed/>
                  <p:pic>
                    <p:nvPicPr>
                      <p:cNvPr id="0" name="Picture 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187" y="5049672"/>
                        <a:ext cx="5381625" cy="11737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1289075"/>
      </p:ext>
    </p:extLst>
  </p:cSld>
  <p:clrMapOvr>
    <a:masterClrMapping/>
  </p:clrMapOvr>
  <p:transition advTm="77938"/>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dirty="0" err="1">
                <a:solidFill>
                  <a:schemeClr val="bg1"/>
                </a:solidFill>
                <a:latin typeface="Times New Roman" panose="02020603050405020304" pitchFamily="18" charset="0"/>
                <a:ea typeface="+mj-ea"/>
                <a:cs typeface="Times New Roman" panose="02020603050405020304" pitchFamily="18" charset="0"/>
              </a:rPr>
              <a:t>Kronig</a:t>
            </a:r>
            <a:r>
              <a:rPr lang="en-IN" sz="2800" b="1" dirty="0">
                <a:solidFill>
                  <a:schemeClr val="bg1"/>
                </a:solidFill>
                <a:latin typeface="Times New Roman" panose="02020603050405020304" pitchFamily="18" charset="0"/>
                <a:ea typeface="+mj-ea"/>
                <a:cs typeface="Times New Roman" panose="02020603050405020304" pitchFamily="18" charset="0"/>
              </a:rPr>
              <a:t>-Penney Model </a:t>
            </a:r>
          </a:p>
          <a:p>
            <a:pPr algn="ctr">
              <a:lnSpc>
                <a:spcPct val="90000"/>
              </a:lnSpc>
              <a:spcBef>
                <a:spcPct val="0"/>
              </a:spcBef>
              <a:defRPr/>
            </a:pP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xmlns="" id="{C74BD33B-B5BE-4F98-9E08-695357B7730F}"/>
              </a:ext>
            </a:extLst>
          </p:cNvPr>
          <p:cNvPicPr>
            <a:picLocks noChangeAspect="1"/>
          </p:cNvPicPr>
          <p:nvPr/>
        </p:nvPicPr>
        <p:blipFill>
          <a:blip r:embed="rId5"/>
          <a:stretch>
            <a:fillRect/>
          </a:stretch>
        </p:blipFill>
        <p:spPr>
          <a:xfrm>
            <a:off x="-1" y="-2277"/>
            <a:ext cx="1504949" cy="1023587"/>
          </a:xfrm>
          <a:prstGeom prst="rect">
            <a:avLst/>
          </a:prstGeom>
        </p:spPr>
      </p:pic>
      <p:sp>
        <p:nvSpPr>
          <p:cNvPr id="2" name="Rectangle 2">
            <a:extLst>
              <a:ext uri="{FF2B5EF4-FFF2-40B4-BE49-F238E27FC236}">
                <a16:creationId xmlns:a16="http://schemas.microsoft.com/office/drawing/2014/main" xmlns="" id="{65E9659E-5274-4D9F-94D7-9A590E4987D6}"/>
              </a:ext>
            </a:extLst>
          </p:cNvPr>
          <p:cNvSpPr>
            <a:spLocks noChangeArrowheads="1"/>
          </p:cNvSpPr>
          <p:nvPr/>
        </p:nvSpPr>
        <p:spPr bwMode="auto">
          <a:xfrm>
            <a:off x="14991" y="-1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xmlns="" id="{75A349E4-4AE4-4FDD-90B3-26A3906D8D4E}"/>
              </a:ext>
            </a:extLst>
          </p:cNvPr>
          <p:cNvSpPr>
            <a:spLocks noChangeArrowheads="1"/>
          </p:cNvSpPr>
          <p:nvPr/>
        </p:nvSpPr>
        <p:spPr bwMode="auto">
          <a:xfrm>
            <a:off x="1828800" y="103654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xmlns="" id="{22476017-619D-415A-B480-A33CCC59EEB8}"/>
              </a:ext>
            </a:extLst>
          </p:cNvPr>
          <p:cNvSpPr>
            <a:spLocks noChangeArrowheads="1"/>
          </p:cNvSpPr>
          <p:nvPr/>
        </p:nvSpPr>
        <p:spPr bwMode="auto">
          <a:xfrm>
            <a:off x="824459" y="58914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xmlns="" id="{B9663193-BC21-403D-9E3B-C4B0BCEAD9A5}"/>
              </a:ext>
            </a:extLst>
          </p:cNvPr>
          <p:cNvSpPr>
            <a:spLocks noChangeArrowheads="1"/>
          </p:cNvSpPr>
          <p:nvPr/>
        </p:nvSpPr>
        <p:spPr bwMode="auto">
          <a:xfrm>
            <a:off x="1004341" y="54113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xmlns="" id="{6FEEA17F-A9F8-40B2-9517-AA5A2D1448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0842" name="Picture 4" descr=" \psi (x) = e^{ikx} u(x). \,\! "/>
          <p:cNvPicPr>
            <a:picLocks noChangeAspect="1" noChangeArrowheads="1"/>
          </p:cNvPicPr>
          <p:nvPr/>
        </p:nvPicPr>
        <p:blipFill>
          <a:blip r:embed="rId6"/>
          <a:srcRect/>
          <a:stretch>
            <a:fillRect/>
          </a:stretch>
        </p:blipFill>
        <p:spPr bwMode="auto">
          <a:xfrm>
            <a:off x="7931740" y="1067333"/>
            <a:ext cx="3058186" cy="376733"/>
          </a:xfrm>
          <a:prstGeom prst="rect">
            <a:avLst/>
          </a:prstGeom>
          <a:noFill/>
        </p:spPr>
      </p:pic>
      <p:graphicFrame>
        <p:nvGraphicFramePr>
          <p:cNvPr id="120839" name="Object 7"/>
          <p:cNvGraphicFramePr>
            <a:graphicFrameLocks noChangeAspect="1"/>
          </p:cNvGraphicFramePr>
          <p:nvPr>
            <p:extLst>
              <p:ext uri="{D42A27DB-BD31-4B8C-83A1-F6EECF244321}">
                <p14:modId xmlns:p14="http://schemas.microsoft.com/office/powerpoint/2010/main" val="2170479099"/>
              </p:ext>
            </p:extLst>
          </p:nvPr>
        </p:nvGraphicFramePr>
        <p:xfrm>
          <a:off x="219072" y="2368646"/>
          <a:ext cx="7615194" cy="1222255"/>
        </p:xfrm>
        <a:graphic>
          <a:graphicData uri="http://schemas.openxmlformats.org/presentationml/2006/ole">
            <mc:AlternateContent xmlns:mc="http://schemas.openxmlformats.org/markup-compatibility/2006">
              <mc:Choice xmlns:v="urn:schemas-microsoft-com:vml" Requires="v">
                <p:oleObj spid="_x0000_s3080" name="Equation" r:id="rId7" imgW="5461000" imgH="863600" progId="Equation.3">
                  <p:embed/>
                </p:oleObj>
              </mc:Choice>
              <mc:Fallback>
                <p:oleObj name="Equation" r:id="rId7" imgW="5461000" imgH="86360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072" y="2368646"/>
                        <a:ext cx="7615194" cy="1222255"/>
                      </a:xfrm>
                      <a:prstGeom prst="rect">
                        <a:avLst/>
                      </a:prstGeom>
                      <a:noFill/>
                    </p:spPr>
                  </p:pic>
                </p:oleObj>
              </mc:Fallback>
            </mc:AlternateContent>
          </a:graphicData>
        </a:graphic>
      </p:graphicFrame>
      <p:graphicFrame>
        <p:nvGraphicFramePr>
          <p:cNvPr id="120838" name="Object 6"/>
          <p:cNvGraphicFramePr>
            <a:graphicFrameLocks noChangeAspect="1"/>
          </p:cNvGraphicFramePr>
          <p:nvPr>
            <p:extLst>
              <p:ext uri="{D42A27DB-BD31-4B8C-83A1-F6EECF244321}">
                <p14:modId xmlns:p14="http://schemas.microsoft.com/office/powerpoint/2010/main" val="2473525172"/>
              </p:ext>
            </p:extLst>
          </p:nvPr>
        </p:nvGraphicFramePr>
        <p:xfrm>
          <a:off x="261828" y="4039051"/>
          <a:ext cx="4684460" cy="438597"/>
        </p:xfrm>
        <a:graphic>
          <a:graphicData uri="http://schemas.openxmlformats.org/presentationml/2006/ole">
            <mc:AlternateContent xmlns:mc="http://schemas.openxmlformats.org/markup-compatibility/2006">
              <mc:Choice xmlns:v="urn:schemas-microsoft-com:vml" Requires="v">
                <p:oleObj spid="_x0000_s3081" name="Equation" r:id="rId9" imgW="2438280" imgH="228600" progId="Equation.3">
                  <p:embed/>
                </p:oleObj>
              </mc:Choice>
              <mc:Fallback>
                <p:oleObj name="Equation" r:id="rId9" imgW="2438280" imgH="2286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828" y="4039051"/>
                        <a:ext cx="4684460" cy="4385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7" name="Object 5"/>
          <p:cNvGraphicFramePr>
            <a:graphicFrameLocks noChangeAspect="1"/>
          </p:cNvGraphicFramePr>
          <p:nvPr>
            <p:extLst>
              <p:ext uri="{D42A27DB-BD31-4B8C-83A1-F6EECF244321}">
                <p14:modId xmlns:p14="http://schemas.microsoft.com/office/powerpoint/2010/main" val="1187655830"/>
              </p:ext>
            </p:extLst>
          </p:nvPr>
        </p:nvGraphicFramePr>
        <p:xfrm>
          <a:off x="6096000" y="3994940"/>
          <a:ext cx="5252323" cy="482708"/>
        </p:xfrm>
        <a:graphic>
          <a:graphicData uri="http://schemas.openxmlformats.org/presentationml/2006/ole">
            <mc:AlternateContent xmlns:mc="http://schemas.openxmlformats.org/markup-compatibility/2006">
              <mc:Choice xmlns:v="urn:schemas-microsoft-com:vml" Requires="v">
                <p:oleObj spid="_x0000_s3082" name="Equation" r:id="rId11" imgW="2565400" imgH="228600" progId="Equation.3">
                  <p:embed/>
                </p:oleObj>
              </mc:Choice>
              <mc:Fallback>
                <p:oleObj name="Equation" r:id="rId11" imgW="2565400" imgH="2286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3994940"/>
                        <a:ext cx="5252323" cy="482708"/>
                      </a:xfrm>
                      <a:prstGeom prst="rect">
                        <a:avLst/>
                      </a:prstGeom>
                      <a:noFill/>
                    </p:spPr>
                  </p:pic>
                </p:oleObj>
              </mc:Fallback>
            </mc:AlternateContent>
          </a:graphicData>
        </a:graphic>
      </p:graphicFrame>
      <p:sp>
        <p:nvSpPr>
          <p:cNvPr id="120843" name="Rectangle 11"/>
          <p:cNvSpPr>
            <a:spLocks noChangeArrowheads="1"/>
          </p:cNvSpPr>
          <p:nvPr/>
        </p:nvSpPr>
        <p:spPr bwMode="auto">
          <a:xfrm>
            <a:off x="223835" y="988457"/>
            <a:ext cx="7800564"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As the potential is periodic, the wave functions must have the Bloch form</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20844" name="Rectangle 12"/>
          <p:cNvSpPr>
            <a:spLocks noChangeArrowheads="1"/>
          </p:cNvSpPr>
          <p:nvPr/>
        </p:nvSpPr>
        <p:spPr bwMode="auto">
          <a:xfrm>
            <a:off x="293144" y="1555395"/>
            <a:ext cx="11817618"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If u</a:t>
            </a:r>
            <a:r>
              <a:rPr kumimoji="0" lang="en-US" sz="2000" b="0" i="0" u="none" strike="noStrike" cap="none" normalizeH="0" baseline="-30000" dirty="0">
                <a:ln>
                  <a:noFill/>
                </a:ln>
                <a:solidFill>
                  <a:schemeClr val="tx1"/>
                </a:solidFill>
                <a:effectLst/>
                <a:latin typeface="Times New Roman" pitchFamily="18" charset="0"/>
                <a:ea typeface="Calibri" pitchFamily="34" charset="0"/>
                <a:cs typeface="Times New Roman" pitchFamily="18" charset="0"/>
              </a:rPr>
              <a:t>1</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(x) and u</a:t>
            </a:r>
            <a:r>
              <a:rPr kumimoji="0" lang="en-US" sz="2000" b="0" i="0" u="none" strike="noStrike" cap="none" normalizeH="0" baseline="-30000" dirty="0">
                <a:ln>
                  <a:noFill/>
                </a:ln>
                <a:solidFill>
                  <a:schemeClr val="tx1"/>
                </a:solidFill>
                <a:effectLst/>
                <a:latin typeface="Times New Roman" pitchFamily="18" charset="0"/>
                <a:ea typeface="Calibri" pitchFamily="34" charset="0"/>
                <a:cs typeface="Times New Roman" pitchFamily="18" charset="0"/>
              </a:rPr>
              <a:t>2</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(x)</a:t>
            </a:r>
            <a:r>
              <a:rPr kumimoji="0" lang="en-US" sz="2000" b="0" i="0" u="none" strike="noStrike" cap="none" normalizeH="0" baseline="-30000" dirty="0">
                <a:ln>
                  <a:noFill/>
                </a:ln>
                <a:solidFill>
                  <a:schemeClr val="tx1"/>
                </a:solidFill>
                <a:effectLst/>
                <a:latin typeface="Times New Roman" pitchFamily="18" charset="0"/>
                <a:ea typeface="Calibri" pitchFamily="34" charset="0"/>
                <a:cs typeface="Times New Roman" pitchFamily="18" charset="0"/>
              </a:rPr>
              <a:t> </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represent</a:t>
            </a:r>
            <a:r>
              <a:rPr kumimoji="0" lang="en-US" sz="2000" b="0" i="0" u="none" strike="noStrike" cap="none" normalizeH="0" baseline="-30000" dirty="0">
                <a:ln>
                  <a:noFill/>
                </a:ln>
                <a:solidFill>
                  <a:schemeClr val="tx1"/>
                </a:solidFill>
                <a:effectLst/>
                <a:latin typeface="Times New Roman" pitchFamily="18" charset="0"/>
                <a:ea typeface="Calibri" pitchFamily="34" charset="0"/>
                <a:cs typeface="Times New Roman" pitchFamily="18" charset="0"/>
              </a:rPr>
              <a:t> </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values u(x) in two regions (0&lt; x &lt; a   ) and  (-b &lt; x &lt;0) of  potential functions respectively, the equations (4a) and (4b) give</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20847" name="Rectangle 15"/>
          <p:cNvSpPr>
            <a:spLocks noChangeArrowheads="1"/>
          </p:cNvSpPr>
          <p:nvPr/>
        </p:nvSpPr>
        <p:spPr bwMode="auto">
          <a:xfrm>
            <a:off x="219072" y="3611054"/>
            <a:ext cx="121920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solution of these equations may be written as</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20848" name="Rectangle 16"/>
          <p:cNvSpPr>
            <a:spLocks noChangeArrowheads="1"/>
          </p:cNvSpPr>
          <p:nvPr/>
        </p:nvSpPr>
        <p:spPr bwMode="auto">
          <a:xfrm>
            <a:off x="0" y="25717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0849" name="Rectangle 17"/>
          <p:cNvSpPr>
            <a:spLocks noChangeArrowheads="1"/>
          </p:cNvSpPr>
          <p:nvPr/>
        </p:nvSpPr>
        <p:spPr bwMode="auto">
          <a:xfrm>
            <a:off x="0" y="28003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0850" name="Rectangle 18"/>
          <p:cNvSpPr>
            <a:spLocks noChangeArrowheads="1"/>
          </p:cNvSpPr>
          <p:nvPr/>
        </p:nvSpPr>
        <p:spPr bwMode="auto">
          <a:xfrm>
            <a:off x="43123" y="4329742"/>
            <a:ext cx="930977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where A, B, C and D are constants and can be determined by the following boundary conditions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20852" name="Rectangle 20"/>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20851" name="Object 19"/>
          <p:cNvGraphicFramePr>
            <a:graphicFrameLocks noChangeAspect="1"/>
          </p:cNvGraphicFramePr>
          <p:nvPr>
            <p:extLst>
              <p:ext uri="{D42A27DB-BD31-4B8C-83A1-F6EECF244321}">
                <p14:modId xmlns:p14="http://schemas.microsoft.com/office/powerpoint/2010/main" val="2915857051"/>
              </p:ext>
            </p:extLst>
          </p:nvPr>
        </p:nvGraphicFramePr>
        <p:xfrm>
          <a:off x="223838" y="4896013"/>
          <a:ext cx="4530489" cy="795175"/>
        </p:xfrm>
        <a:graphic>
          <a:graphicData uri="http://schemas.openxmlformats.org/presentationml/2006/ole">
            <mc:AlternateContent xmlns:mc="http://schemas.openxmlformats.org/markup-compatibility/2006">
              <mc:Choice xmlns:v="urn:schemas-microsoft-com:vml" Requires="v">
                <p:oleObj spid="_x0000_s3083" name="Equation" r:id="rId13" imgW="2565400" imgH="457200" progId="Equation.3">
                  <p:embed/>
                </p:oleObj>
              </mc:Choice>
              <mc:Fallback>
                <p:oleObj name="Equation" r:id="rId13" imgW="2565400" imgH="457200" progId="Equation.3">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3838" y="4896013"/>
                        <a:ext cx="4530489" cy="795175"/>
                      </a:xfrm>
                      <a:prstGeom prst="rect">
                        <a:avLst/>
                      </a:prstGeom>
                      <a:noFill/>
                    </p:spPr>
                  </p:pic>
                </p:oleObj>
              </mc:Fallback>
            </mc:AlternateContent>
          </a:graphicData>
        </a:graphic>
      </p:graphicFrame>
      <p:sp>
        <p:nvSpPr>
          <p:cNvPr id="120854" name="Rectangle 2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20853" name="Object 21"/>
          <p:cNvGraphicFramePr>
            <a:graphicFrameLocks noChangeAspect="1"/>
          </p:cNvGraphicFramePr>
          <p:nvPr>
            <p:extLst>
              <p:ext uri="{D42A27DB-BD31-4B8C-83A1-F6EECF244321}">
                <p14:modId xmlns:p14="http://schemas.microsoft.com/office/powerpoint/2010/main" val="2613009122"/>
              </p:ext>
            </p:extLst>
          </p:nvPr>
        </p:nvGraphicFramePr>
        <p:xfrm>
          <a:off x="4848636" y="4948320"/>
          <a:ext cx="4461140" cy="830764"/>
        </p:xfrm>
        <a:graphic>
          <a:graphicData uri="http://schemas.openxmlformats.org/presentationml/2006/ole">
            <mc:AlternateContent xmlns:mc="http://schemas.openxmlformats.org/markup-compatibility/2006">
              <mc:Choice xmlns:v="urn:schemas-microsoft-com:vml" Requires="v">
                <p:oleObj spid="_x0000_s3084" name="Equation" r:id="rId15" imgW="2717800" imgH="482600" progId="Equation.3">
                  <p:embed/>
                </p:oleObj>
              </mc:Choice>
              <mc:Fallback>
                <p:oleObj name="Equation" r:id="rId15" imgW="2717800" imgH="482600" progId="Equation.3">
                  <p:embed/>
                  <p:pic>
                    <p:nvPicPr>
                      <p:cNvPr id="0"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48636" y="4948320"/>
                        <a:ext cx="4461140" cy="830764"/>
                      </a:xfrm>
                      <a:prstGeom prst="rect">
                        <a:avLst/>
                      </a:prstGeom>
                      <a:noFill/>
                    </p:spPr>
                  </p:pic>
                </p:oleObj>
              </mc:Fallback>
            </mc:AlternateContent>
          </a:graphicData>
        </a:graphic>
      </p:graphicFrame>
      <p:sp>
        <p:nvSpPr>
          <p:cNvPr id="120856" name="Rectangle 24"/>
          <p:cNvSpPr>
            <a:spLocks noChangeArrowheads="1"/>
          </p:cNvSpPr>
          <p:nvPr/>
        </p:nvSpPr>
        <p:spPr bwMode="auto">
          <a:xfrm>
            <a:off x="0" y="5783449"/>
            <a:ext cx="930977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first two conditions are due to requirement of </a:t>
            </a:r>
            <a:r>
              <a:rPr kumimoji="0" lang="en-US" sz="20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continuity of wave function ψ</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and </a:t>
            </a:r>
            <a:r>
              <a:rPr kumimoji="0" lang="en-US" sz="20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its derivative </a:t>
            </a:r>
            <a:r>
              <a:rPr lang="en-US" sz="2000" dirty="0">
                <a:latin typeface="Times New Roman" pitchFamily="18" charset="0"/>
                <a:ea typeface="Calibri" pitchFamily="34" charset="0"/>
                <a:cs typeface="Times New Roman" pitchFamily="18" charset="0"/>
              </a:rPr>
              <a:t>         while the last two conditions are due to </a:t>
            </a:r>
            <a:r>
              <a:rPr lang="en-US" sz="2000" dirty="0">
                <a:solidFill>
                  <a:srgbClr val="FF0000"/>
                </a:solidFill>
                <a:latin typeface="Times New Roman" pitchFamily="18" charset="0"/>
                <a:ea typeface="Calibri" pitchFamily="34" charset="0"/>
                <a:cs typeface="Times New Roman" pitchFamily="18" charset="0"/>
              </a:rPr>
              <a:t>periodicity of u(x)</a:t>
            </a:r>
            <a:r>
              <a:rPr lang="en-US" sz="2000" dirty="0">
                <a:latin typeface="Times New Roman" pitchFamily="18" charset="0"/>
                <a:ea typeface="Calibri" pitchFamily="34" charset="0"/>
                <a:cs typeface="Times New Roman" pitchFamily="18"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120855" name="Object 23"/>
          <p:cNvGraphicFramePr>
            <a:graphicFrameLocks noChangeAspect="1"/>
          </p:cNvGraphicFramePr>
          <p:nvPr>
            <p:extLst>
              <p:ext uri="{D42A27DB-BD31-4B8C-83A1-F6EECF244321}">
                <p14:modId xmlns:p14="http://schemas.microsoft.com/office/powerpoint/2010/main" val="3650523713"/>
              </p:ext>
            </p:extLst>
          </p:nvPr>
        </p:nvGraphicFramePr>
        <p:xfrm>
          <a:off x="1085848" y="6043915"/>
          <a:ext cx="419100" cy="428625"/>
        </p:xfrm>
        <a:graphic>
          <a:graphicData uri="http://schemas.openxmlformats.org/presentationml/2006/ole">
            <mc:AlternateContent xmlns:mc="http://schemas.openxmlformats.org/markup-compatibility/2006">
              <mc:Choice xmlns:v="urn:schemas-microsoft-com:vml" Requires="v">
                <p:oleObj spid="_x0000_s3085" name="Equation" r:id="rId17" imgW="418918" imgH="431613" progId="Equation.3">
                  <p:embed/>
                </p:oleObj>
              </mc:Choice>
              <mc:Fallback>
                <p:oleObj name="Equation" r:id="rId17" imgW="418918" imgH="431613" progId="Equation.3">
                  <p:embed/>
                  <p:pic>
                    <p:nvPicPr>
                      <p:cNvPr id="0" name="Picture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848" y="6043915"/>
                        <a:ext cx="4191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1289075"/>
      </p:ext>
    </p:extLst>
  </p:cSld>
  <p:clrMapOvr>
    <a:masterClrMapping/>
  </p:clrMapOvr>
  <p:transition advTm="109916"/>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dirty="0" err="1">
                <a:solidFill>
                  <a:schemeClr val="bg1"/>
                </a:solidFill>
                <a:latin typeface="Times New Roman" panose="02020603050405020304" pitchFamily="18" charset="0"/>
                <a:cs typeface="Times New Roman" panose="02020603050405020304" pitchFamily="18" charset="0"/>
              </a:rPr>
              <a:t>Kronig</a:t>
            </a:r>
            <a:r>
              <a:rPr lang="en-IN" sz="2800" b="1" dirty="0">
                <a:solidFill>
                  <a:schemeClr val="bg1"/>
                </a:solidFill>
                <a:latin typeface="Times New Roman" panose="02020603050405020304" pitchFamily="18" charset="0"/>
                <a:cs typeface="Times New Roman" panose="02020603050405020304" pitchFamily="18" charset="0"/>
              </a:rPr>
              <a:t>-Penney Model</a:t>
            </a: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US" altLang="zh-CN" sz="2800" b="1" dirty="0">
              <a:solidFill>
                <a:schemeClr val="bg1"/>
              </a:solidFill>
              <a:latin typeface="Tinos"/>
              <a:ea typeface="+mj-ea"/>
              <a:cs typeface="+mj-cs"/>
            </a:endParaRPr>
          </a:p>
          <a:p>
            <a:pPr algn="ctr">
              <a:lnSpc>
                <a:spcPct val="90000"/>
              </a:lnSpc>
              <a:spcBef>
                <a:spcPct val="0"/>
              </a:spcBef>
              <a:defRPr/>
            </a:pPr>
            <a:r>
              <a:rPr lang="en-US" sz="2800" dirty="0">
                <a:solidFill>
                  <a:srgbClr val="002060"/>
                </a:solidFill>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xmlns="" id="{C74BD33B-B5BE-4F98-9E08-695357B7730F}"/>
              </a:ext>
            </a:extLst>
          </p:cNvPr>
          <p:cNvPicPr>
            <a:picLocks noChangeAspect="1"/>
          </p:cNvPicPr>
          <p:nvPr/>
        </p:nvPicPr>
        <p:blipFill>
          <a:blip r:embed="rId5"/>
          <a:stretch>
            <a:fillRect/>
          </a:stretch>
        </p:blipFill>
        <p:spPr>
          <a:xfrm>
            <a:off x="-7" y="-16315"/>
            <a:ext cx="1504949" cy="1023587"/>
          </a:xfrm>
          <a:prstGeom prst="rect">
            <a:avLst/>
          </a:prstGeom>
        </p:spPr>
      </p:pic>
      <p:sp>
        <p:nvSpPr>
          <p:cNvPr id="2" name="Rectangle 2">
            <a:extLst>
              <a:ext uri="{FF2B5EF4-FFF2-40B4-BE49-F238E27FC236}">
                <a16:creationId xmlns:a16="http://schemas.microsoft.com/office/drawing/2014/main" xmlns="" id="{65E9659E-5274-4D9F-94D7-9A590E4987D6}"/>
              </a:ext>
            </a:extLst>
          </p:cNvPr>
          <p:cNvSpPr>
            <a:spLocks noChangeArrowheads="1"/>
          </p:cNvSpPr>
          <p:nvPr/>
        </p:nvSpPr>
        <p:spPr bwMode="auto">
          <a:xfrm>
            <a:off x="14991" y="-1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xmlns="" id="{75A349E4-4AE4-4FDD-90B3-26A3906D8D4E}"/>
              </a:ext>
            </a:extLst>
          </p:cNvPr>
          <p:cNvSpPr>
            <a:spLocks noChangeArrowheads="1"/>
          </p:cNvSpPr>
          <p:nvPr/>
        </p:nvSpPr>
        <p:spPr bwMode="auto">
          <a:xfrm>
            <a:off x="824459" y="4954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xmlns="" id="{22476017-619D-415A-B480-A33CCC59EEB8}"/>
              </a:ext>
            </a:extLst>
          </p:cNvPr>
          <p:cNvSpPr>
            <a:spLocks noChangeArrowheads="1"/>
          </p:cNvSpPr>
          <p:nvPr/>
        </p:nvSpPr>
        <p:spPr bwMode="auto">
          <a:xfrm>
            <a:off x="824459" y="58914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xmlns="" id="{5CBC3DAD-E8EB-4961-B6D0-987FE62BD89A}"/>
              </a:ext>
            </a:extLst>
          </p:cNvPr>
          <p:cNvGraphicFramePr>
            <a:graphicFrameLocks noChangeAspect="1"/>
          </p:cNvGraphicFramePr>
          <p:nvPr>
            <p:extLst>
              <p:ext uri="{D42A27DB-BD31-4B8C-83A1-F6EECF244321}">
                <p14:modId xmlns:p14="http://schemas.microsoft.com/office/powerpoint/2010/main" val="106529632"/>
              </p:ext>
            </p:extLst>
          </p:nvPr>
        </p:nvGraphicFramePr>
        <p:xfrm>
          <a:off x="367875" y="2640291"/>
          <a:ext cx="5646738" cy="490538"/>
        </p:xfrm>
        <a:graphic>
          <a:graphicData uri="http://schemas.openxmlformats.org/presentationml/2006/ole">
            <mc:AlternateContent xmlns:mc="http://schemas.openxmlformats.org/markup-compatibility/2006">
              <mc:Choice xmlns:v="urn:schemas-microsoft-com:vml" Requires="v">
                <p:oleObj spid="_x0000_s4102" r:id="rId6" imgW="3784600" imgH="393700" progId="Equation.3">
                  <p:embed/>
                </p:oleObj>
              </mc:Choice>
              <mc:Fallback>
                <p:oleObj r:id="rId6" imgW="3784600" imgH="393700" progId="Equation.3">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875" y="2640291"/>
                        <a:ext cx="5646738" cy="490538"/>
                      </a:xfrm>
                      <a:prstGeom prst="rect">
                        <a:avLst/>
                      </a:prstGeom>
                      <a:solidFill>
                        <a:srgbClr val="DBE5F1"/>
                      </a:solidFill>
                    </p:spPr>
                  </p:pic>
                </p:oleObj>
              </mc:Fallback>
            </mc:AlternateContent>
          </a:graphicData>
        </a:graphic>
      </p:graphicFrame>
      <p:sp>
        <p:nvSpPr>
          <p:cNvPr id="12" name="Rectangle 6">
            <a:extLst>
              <a:ext uri="{FF2B5EF4-FFF2-40B4-BE49-F238E27FC236}">
                <a16:creationId xmlns:a16="http://schemas.microsoft.com/office/drawing/2014/main" xmlns="" id="{7B780AC1-3C86-4171-AFBC-B20B1C5B97E7}"/>
              </a:ext>
            </a:extLst>
          </p:cNvPr>
          <p:cNvSpPr>
            <a:spLocks noChangeArrowheads="1"/>
          </p:cNvSpPr>
          <p:nvPr/>
        </p:nvSpPr>
        <p:spPr bwMode="auto">
          <a:xfrm>
            <a:off x="507731" y="3269774"/>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where P</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Object 12">
            <a:extLst>
              <a:ext uri="{FF2B5EF4-FFF2-40B4-BE49-F238E27FC236}">
                <a16:creationId xmlns:a16="http://schemas.microsoft.com/office/drawing/2014/main" xmlns="" id="{2419245A-6A4C-45C7-A671-BA0CF88CB207}"/>
              </a:ext>
            </a:extLst>
          </p:cNvPr>
          <p:cNvGraphicFramePr>
            <a:graphicFrameLocks noChangeAspect="1"/>
          </p:cNvGraphicFramePr>
          <p:nvPr>
            <p:extLst>
              <p:ext uri="{D42A27DB-BD31-4B8C-83A1-F6EECF244321}">
                <p14:modId xmlns:p14="http://schemas.microsoft.com/office/powerpoint/2010/main" val="3923397593"/>
              </p:ext>
            </p:extLst>
          </p:nvPr>
        </p:nvGraphicFramePr>
        <p:xfrm>
          <a:off x="1578058" y="3153602"/>
          <a:ext cx="971550" cy="654050"/>
        </p:xfrm>
        <a:graphic>
          <a:graphicData uri="http://schemas.openxmlformats.org/presentationml/2006/ole">
            <mc:AlternateContent xmlns:mc="http://schemas.openxmlformats.org/markup-compatibility/2006">
              <mc:Choice xmlns:v="urn:schemas-microsoft-com:vml" Requires="v">
                <p:oleObj spid="_x0000_s4103" r:id="rId8" imgW="596641" imgH="406224" progId="Equation.3">
                  <p:embed/>
                </p:oleObj>
              </mc:Choice>
              <mc:Fallback>
                <p:oleObj r:id="rId8" imgW="596641" imgH="406224" progId="Equation.3">
                  <p:embed/>
                  <p:pic>
                    <p:nvPicPr>
                      <p:cNvPr id="0" name="Picture 5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8058" y="3153602"/>
                        <a:ext cx="971550"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18">
            <a:extLst>
              <a:ext uri="{FF2B5EF4-FFF2-40B4-BE49-F238E27FC236}">
                <a16:creationId xmlns:a16="http://schemas.microsoft.com/office/drawing/2014/main" xmlns="" id="{0727878F-51FA-4DFB-9911-6EE4FB3F51E3}"/>
              </a:ext>
            </a:extLst>
          </p:cNvPr>
          <p:cNvPicPr/>
          <p:nvPr/>
        </p:nvPicPr>
        <p:blipFill>
          <a:blip r:embed="rId10" cstate="print"/>
          <a:srcRect/>
          <a:stretch>
            <a:fillRect/>
          </a:stretch>
        </p:blipFill>
        <p:spPr bwMode="auto">
          <a:xfrm>
            <a:off x="6545259" y="860425"/>
            <a:ext cx="5646737" cy="2912323"/>
          </a:xfrm>
          <a:prstGeom prst="rect">
            <a:avLst/>
          </a:prstGeom>
          <a:noFill/>
          <a:ln w="9525">
            <a:noFill/>
            <a:miter lim="800000"/>
            <a:headEnd/>
            <a:tailEnd/>
          </a:ln>
        </p:spPr>
      </p:pic>
      <p:sp>
        <p:nvSpPr>
          <p:cNvPr id="23" name="TextBox 22">
            <a:extLst>
              <a:ext uri="{FF2B5EF4-FFF2-40B4-BE49-F238E27FC236}">
                <a16:creationId xmlns:a16="http://schemas.microsoft.com/office/drawing/2014/main" xmlns="" id="{89A30F7C-2903-4128-BADB-C9F2160EB8DA}"/>
              </a:ext>
            </a:extLst>
          </p:cNvPr>
          <p:cNvSpPr txBox="1"/>
          <p:nvPr/>
        </p:nvSpPr>
        <p:spPr>
          <a:xfrm>
            <a:off x="-26036" y="4667593"/>
            <a:ext cx="9733668" cy="1793120"/>
          </a:xfrm>
          <a:prstGeom prst="rect">
            <a:avLst/>
          </a:prstGeom>
          <a:noFill/>
        </p:spPr>
        <p:txBody>
          <a:bodyPr wrap="square">
            <a:spAutoFit/>
          </a:bodyPr>
          <a:lstStyle/>
          <a:p>
            <a:pPr marL="466090" indent="-285750" algn="just">
              <a:lnSpc>
                <a:spcPct val="115000"/>
              </a:lnSpc>
              <a:spcAft>
                <a:spcPts val="1000"/>
              </a:spcAft>
              <a:buFont typeface="Arial" panose="020B0604020202020204" pitchFamily="34" charset="0"/>
              <a:buChar char="•"/>
              <a:tabLst>
                <a:tab pos="2865755" algn="ctr"/>
                <a:tab pos="3276600" algn="l"/>
              </a:tabLst>
            </a:pPr>
            <a:r>
              <a:rPr lang="en-IN" sz="1800" dirty="0">
                <a:effectLst/>
                <a:latin typeface="Times New Roman" panose="02020603050405020304" pitchFamily="18" charset="0"/>
                <a:ea typeface="Calibri" panose="020F0502020204030204" pitchFamily="34" charset="0"/>
              </a:rPr>
              <a:t>In Fig. 3, the part of the vertical axis lying between the horizontal lines represents the range acceptable. </a:t>
            </a:r>
            <a:r>
              <a:rPr lang="en-IN" dirty="0">
                <a:latin typeface="Times New Roman" panose="02020603050405020304" pitchFamily="18" charset="0"/>
                <a:ea typeface="Calibri" panose="020F0502020204030204" pitchFamily="34" charset="0"/>
              </a:rPr>
              <a:t>As </a:t>
            </a:r>
            <a:r>
              <a:rPr lang="en-IN" sz="1800" dirty="0">
                <a:effectLst/>
                <a:latin typeface="Times New Roman" panose="02020603050405020304" pitchFamily="18" charset="0"/>
                <a:ea typeface="Calibri" panose="020F0502020204030204" pitchFamily="34" charset="0"/>
              </a:rPr>
              <a:t>α</a:t>
            </a:r>
            <a:r>
              <a:rPr lang="en-IN" sz="1800" baseline="30000" dirty="0">
                <a:effectLst/>
                <a:latin typeface="Times New Roman" panose="02020603050405020304" pitchFamily="18" charset="0"/>
                <a:ea typeface="Calibri" panose="020F0502020204030204" pitchFamily="34" charset="0"/>
              </a:rPr>
              <a:t>2</a:t>
            </a:r>
            <a:r>
              <a:rPr lang="en-IN" sz="1800" dirty="0">
                <a:effectLst/>
                <a:latin typeface="Times New Roman" panose="02020603050405020304" pitchFamily="18" charset="0"/>
                <a:ea typeface="Calibri" panose="020F0502020204030204" pitchFamily="34" charset="0"/>
              </a:rPr>
              <a:t> is proportional to the energy E, the abscissa (αa) will be a measure of the energy</a:t>
            </a:r>
          </a:p>
          <a:p>
            <a:pPr marL="466090" indent="-285750" algn="just">
              <a:lnSpc>
                <a:spcPct val="115000"/>
              </a:lnSpc>
              <a:spcAft>
                <a:spcPts val="1000"/>
              </a:spcAft>
              <a:buFont typeface="Arial" panose="020B0604020202020204" pitchFamily="34" charset="0"/>
              <a:buChar char="•"/>
              <a:tabLst>
                <a:tab pos="2865755" algn="ctr"/>
                <a:tab pos="3276600" algn="l"/>
              </a:tabLst>
            </a:pPr>
            <a:r>
              <a:rPr lang="en-IN" sz="1800" dirty="0">
                <a:effectLst/>
                <a:latin typeface="Times New Roman" panose="02020603050405020304" pitchFamily="18" charset="0"/>
                <a:ea typeface="Calibri" panose="020F0502020204030204" pitchFamily="34" charset="0"/>
              </a:rPr>
              <a:t>Clearly there are regions for αa where the value of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does not lie between -1 and +1. For these values of αa and hence of energy E, no solutions exist. Such regions of energy are prohibited and are called </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forbidden bands.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xmlns="" id="{6BE135F0-057F-4EAC-AD9F-F348B4896D99}"/>
              </a:ext>
            </a:extLst>
          </p:cNvPr>
          <p:cNvSpPr txBox="1"/>
          <p:nvPr/>
        </p:nvSpPr>
        <p:spPr>
          <a:xfrm>
            <a:off x="345315" y="1122112"/>
            <a:ext cx="6252433" cy="707886"/>
          </a:xfrm>
          <a:prstGeom prst="rect">
            <a:avLst/>
          </a:prstGeom>
          <a:noFill/>
        </p:spPr>
        <p:txBody>
          <a:bodyPr wrap="square">
            <a:spAutoFit/>
          </a:bodyPr>
          <a:lstStyle/>
          <a:p>
            <a:r>
              <a:rPr lang="en-IN" sz="2000" dirty="0">
                <a:latin typeface="Times New Roman" panose="02020603050405020304" pitchFamily="18" charset="0"/>
                <a:ea typeface="Tahoma" panose="020B0604030504040204" pitchFamily="34" charset="0"/>
                <a:cs typeface="Times New Roman" pitchFamily="18" charset="0"/>
              </a:rPr>
              <a:t>Using boundary condition we can solve it to </a:t>
            </a:r>
            <a:r>
              <a:rPr lang="en-IN" sz="2000" dirty="0">
                <a:effectLst/>
                <a:latin typeface="Times New Roman" panose="02020603050405020304" pitchFamily="18" charset="0"/>
                <a:ea typeface="Calibri" panose="020F0502020204030204" pitchFamily="34" charset="0"/>
              </a:rPr>
              <a:t>the condition for the solutions of the wave equation to exist</a:t>
            </a:r>
          </a:p>
        </p:txBody>
      </p:sp>
      <p:graphicFrame>
        <p:nvGraphicFramePr>
          <p:cNvPr id="16" name="Object 15">
            <a:extLst>
              <a:ext uri="{FF2B5EF4-FFF2-40B4-BE49-F238E27FC236}">
                <a16:creationId xmlns:a16="http://schemas.microsoft.com/office/drawing/2014/main" xmlns="" id="{0B354525-FB2C-4EBA-96E6-E2A6D5101A1D}"/>
              </a:ext>
            </a:extLst>
          </p:cNvPr>
          <p:cNvGraphicFramePr>
            <a:graphicFrameLocks noChangeAspect="1"/>
          </p:cNvGraphicFramePr>
          <p:nvPr>
            <p:extLst>
              <p:ext uri="{D42A27DB-BD31-4B8C-83A1-F6EECF244321}">
                <p14:modId xmlns:p14="http://schemas.microsoft.com/office/powerpoint/2010/main" val="2589151957"/>
              </p:ext>
            </p:extLst>
          </p:nvPr>
        </p:nvGraphicFramePr>
        <p:xfrm>
          <a:off x="1143482" y="1774653"/>
          <a:ext cx="4061328" cy="757470"/>
        </p:xfrm>
        <a:graphic>
          <a:graphicData uri="http://schemas.openxmlformats.org/presentationml/2006/ole">
            <mc:AlternateContent xmlns:mc="http://schemas.openxmlformats.org/markup-compatibility/2006">
              <mc:Choice xmlns:v="urn:schemas-microsoft-com:vml" Requires="v">
                <p:oleObj spid="_x0000_s4104" r:id="rId11" imgW="2400300" imgH="444500" progId="Equation.3">
                  <p:embed/>
                </p:oleObj>
              </mc:Choice>
              <mc:Fallback>
                <p:oleObj r:id="rId11" imgW="2400300" imgH="444500" progId="Equation.3">
                  <p:embed/>
                  <p:pic>
                    <p:nvPicPr>
                      <p:cNvPr id="6" name="Object 5">
                        <a:extLst>
                          <a:ext uri="{FF2B5EF4-FFF2-40B4-BE49-F238E27FC236}">
                            <a16:creationId xmlns:a16="http://schemas.microsoft.com/office/drawing/2014/main" xmlns="" id="{B468ADF4-E622-489F-843D-9BEDC03263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482" y="1774653"/>
                        <a:ext cx="4061328" cy="7574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a:extLst>
              <a:ext uri="{FF2B5EF4-FFF2-40B4-BE49-F238E27FC236}">
                <a16:creationId xmlns:a16="http://schemas.microsoft.com/office/drawing/2014/main" xmlns="" id="{CDA3A445-0CCE-4FE1-9E74-EEC01C1FC12E}"/>
              </a:ext>
            </a:extLst>
          </p:cNvPr>
          <p:cNvSpPr txBox="1"/>
          <p:nvPr/>
        </p:nvSpPr>
        <p:spPr>
          <a:xfrm>
            <a:off x="2661453" y="3046047"/>
            <a:ext cx="3883806" cy="923330"/>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P is a measure of the quantity </a:t>
            </a:r>
            <a:r>
              <a:rPr lang="en-IN" sz="1800" dirty="0">
                <a:solidFill>
                  <a:srgbClr val="FF0000"/>
                </a:solidFill>
                <a:effectLst/>
                <a:latin typeface="Times New Roman" panose="02020603050405020304" pitchFamily="18" charset="0"/>
                <a:ea typeface="Calibri" panose="020F0502020204030204" pitchFamily="34" charset="0"/>
              </a:rPr>
              <a:t>V</a:t>
            </a:r>
            <a:r>
              <a:rPr lang="en-IN" sz="1800" baseline="-25000" dirty="0">
                <a:solidFill>
                  <a:srgbClr val="FF0000"/>
                </a:solidFill>
                <a:effectLst/>
                <a:latin typeface="Times New Roman" panose="02020603050405020304" pitchFamily="18" charset="0"/>
                <a:ea typeface="Calibri" panose="020F0502020204030204" pitchFamily="34" charset="0"/>
              </a:rPr>
              <a:t>0</a:t>
            </a:r>
            <a:r>
              <a:rPr lang="en-IN" sz="1800" dirty="0">
                <a:solidFill>
                  <a:srgbClr val="FF0000"/>
                </a:solidFill>
                <a:effectLst/>
                <a:latin typeface="Times New Roman" panose="02020603050405020304" pitchFamily="18" charset="0"/>
                <a:ea typeface="Calibri" panose="020F0502020204030204" pitchFamily="34" charset="0"/>
              </a:rPr>
              <a:t>b</a:t>
            </a:r>
            <a:r>
              <a:rPr lang="en-IN" sz="1800" dirty="0">
                <a:effectLst/>
                <a:latin typeface="Times New Roman" panose="02020603050405020304" pitchFamily="18" charset="0"/>
                <a:ea typeface="Calibri" panose="020F0502020204030204" pitchFamily="34" charset="0"/>
              </a:rPr>
              <a:t>, which is the area of potential barrier, called </a:t>
            </a:r>
            <a:r>
              <a:rPr lang="en-IN" sz="1800" dirty="0">
                <a:solidFill>
                  <a:srgbClr val="FF0000"/>
                </a:solidFill>
                <a:effectLst/>
                <a:latin typeface="Times New Roman" panose="02020603050405020304" pitchFamily="18" charset="0"/>
                <a:ea typeface="Calibri" panose="020F0502020204030204" pitchFamily="34" charset="0"/>
              </a:rPr>
              <a:t>barrier strength</a:t>
            </a:r>
            <a:endParaRPr lang="en-US" dirty="0"/>
          </a:p>
        </p:txBody>
      </p:sp>
      <p:sp>
        <p:nvSpPr>
          <p:cNvPr id="5120" name="Rectangle 86">
            <a:extLst>
              <a:ext uri="{FF2B5EF4-FFF2-40B4-BE49-F238E27FC236}">
                <a16:creationId xmlns:a16="http://schemas.microsoft.com/office/drawing/2014/main" xmlns="" id="{905C02BB-D8FD-42DE-A4CB-168A6AFE322A}"/>
              </a:ext>
            </a:extLst>
          </p:cNvPr>
          <p:cNvSpPr>
            <a:spLocks noChangeArrowheads="1"/>
          </p:cNvSpPr>
          <p:nvPr/>
        </p:nvSpPr>
        <p:spPr bwMode="auto">
          <a:xfrm>
            <a:off x="5514536" y="56406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121" name="Object 5120">
            <a:extLst>
              <a:ext uri="{FF2B5EF4-FFF2-40B4-BE49-F238E27FC236}">
                <a16:creationId xmlns:a16="http://schemas.microsoft.com/office/drawing/2014/main" xmlns="" id="{5C30B2DB-DD6E-4C3A-9197-9F48D1E3660D}"/>
              </a:ext>
            </a:extLst>
          </p:cNvPr>
          <p:cNvGraphicFramePr>
            <a:graphicFrameLocks noChangeAspect="1"/>
          </p:cNvGraphicFramePr>
          <p:nvPr>
            <p:extLst>
              <p:ext uri="{D42A27DB-BD31-4B8C-83A1-F6EECF244321}">
                <p14:modId xmlns:p14="http://schemas.microsoft.com/office/powerpoint/2010/main" val="3388835149"/>
              </p:ext>
            </p:extLst>
          </p:nvPr>
        </p:nvGraphicFramePr>
        <p:xfrm>
          <a:off x="5253037" y="5446776"/>
          <a:ext cx="1400175" cy="428625"/>
        </p:xfrm>
        <a:graphic>
          <a:graphicData uri="http://schemas.openxmlformats.org/presentationml/2006/ole">
            <mc:AlternateContent xmlns:mc="http://schemas.openxmlformats.org/markup-compatibility/2006">
              <mc:Choice xmlns:v="urn:schemas-microsoft-com:vml" Requires="v">
                <p:oleObj spid="_x0000_s4105" r:id="rId13" imgW="1397000" imgH="431800" progId="Equation.3">
                  <p:embed/>
                </p:oleObj>
              </mc:Choice>
              <mc:Fallback>
                <p:oleObj r:id="rId13" imgW="1397000" imgH="431800" progId="Equation.3">
                  <p:embed/>
                  <p:pic>
                    <p:nvPicPr>
                      <p:cNvPr id="0" name="Object 8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3037" y="5446776"/>
                        <a:ext cx="1400175" cy="428625"/>
                      </a:xfrm>
                      <a:prstGeom prst="rect">
                        <a:avLst/>
                      </a:prstGeom>
                      <a:noFill/>
                    </p:spPr>
                  </p:pic>
                </p:oleObj>
              </mc:Fallback>
            </mc:AlternateContent>
          </a:graphicData>
        </a:graphic>
      </p:graphicFrame>
      <p:sp>
        <p:nvSpPr>
          <p:cNvPr id="21" name="TextBox 20">
            <a:extLst>
              <a:ext uri="{FF2B5EF4-FFF2-40B4-BE49-F238E27FC236}">
                <a16:creationId xmlns:a16="http://schemas.microsoft.com/office/drawing/2014/main" xmlns="" id="{FCEF48E9-60A9-4328-8D9A-6DC965B78F00}"/>
              </a:ext>
            </a:extLst>
          </p:cNvPr>
          <p:cNvSpPr txBox="1"/>
          <p:nvPr/>
        </p:nvSpPr>
        <p:spPr>
          <a:xfrm>
            <a:off x="225979" y="3850101"/>
            <a:ext cx="1190857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itchFamily="18" charset="0"/>
                <a:ea typeface="Calibri" pitchFamily="34" charset="0"/>
                <a:cs typeface="Times New Roman" pitchFamily="18" charset="0"/>
              </a:rPr>
              <a:t>E</a:t>
            </a:r>
            <a:r>
              <a:rPr kumimoji="0" lang="en-US" sz="18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quation (7) is satisfied only for those values of </a:t>
            </a:r>
            <a:r>
              <a:rPr kumimoji="0" lang="en-US" sz="18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αa for which left hand side lies between +1 and -1</a:t>
            </a:r>
            <a:r>
              <a:rPr kumimoji="0" lang="en-US" sz="18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this is because R.H.S must lie in the range +1 to -1. Such values of αa will, therefore, represent the wave like solutions and are </a:t>
            </a:r>
            <a:r>
              <a:rPr kumimoji="0" lang="en-US" sz="18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accessible.</a:t>
            </a:r>
            <a:r>
              <a:rPr kumimoji="0" lang="en-US" sz="18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The other values of αa will be inaccessible. </a:t>
            </a:r>
            <a:endParaRPr lang="en-US" dirty="0"/>
          </a:p>
        </p:txBody>
      </p:sp>
    </p:spTree>
    <p:extLst>
      <p:ext uri="{BB962C8B-B14F-4D97-AF65-F5344CB8AC3E}">
        <p14:creationId xmlns:p14="http://schemas.microsoft.com/office/powerpoint/2010/main" val="2062703489"/>
      </p:ext>
    </p:extLst>
  </p:cSld>
  <p:clrMapOvr>
    <a:masterClrMapping/>
  </p:clrMapOvr>
  <p:transition advTm="100837"/>
</p:sld>
</file>

<file path=ppt/tags/tag1.xml><?xml version="1.0" encoding="utf-8"?>
<p:tagLst xmlns:a="http://schemas.openxmlformats.org/drawingml/2006/main" xmlns:r="http://schemas.openxmlformats.org/officeDocument/2006/relationships" xmlns:p="http://schemas.openxmlformats.org/presentationml/2006/main">
  <p:tag name="TIMING" val="|195.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7076</TotalTime>
  <Words>1690</Words>
  <Application>Microsoft Office PowerPoint</Application>
  <PresentationFormat>Widescreen</PresentationFormat>
  <Paragraphs>184</Paragraphs>
  <Slides>17</Slides>
  <Notes>17</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30" baseType="lpstr">
      <vt:lpstr>Arial</vt:lpstr>
      <vt:lpstr>Arimo</vt:lpstr>
      <vt:lpstr>Calibri</vt:lpstr>
      <vt:lpstr>Calibri Light</vt:lpstr>
      <vt:lpstr>等线</vt:lpstr>
      <vt:lpstr>等线 Light</vt:lpstr>
      <vt:lpstr>Symbol</vt:lpstr>
      <vt:lpstr>Tahoma</vt:lpstr>
      <vt:lpstr>Times New Roman</vt:lpstr>
      <vt:lpstr>Tinos</vt:lpstr>
      <vt:lpstr>Office Theme</vt:lpstr>
      <vt:lpstr>Equation.3</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Aakash</cp:lastModifiedBy>
  <cp:revision>318</cp:revision>
  <dcterms:created xsi:type="dcterms:W3CDTF">2020-05-05T09:43:45Z</dcterms:created>
  <dcterms:modified xsi:type="dcterms:W3CDTF">2021-11-24T10:07:51Z</dcterms:modified>
</cp:coreProperties>
</file>